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1"/>
  </p:sldMasterIdLst>
  <p:notesMasterIdLst>
    <p:notesMasterId r:id="rId5"/>
  </p:notesMasterIdLst>
  <p:sldIdLst>
    <p:sldId id="2141413087" r:id="rId2"/>
    <p:sldId id="2141412843" r:id="rId3"/>
    <p:sldId id="1485" r:id="rId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CC5E"/>
    <a:srgbClr val="60961F"/>
    <a:srgbClr val="BCB797"/>
    <a:srgbClr val="687858"/>
    <a:srgbClr val="2F2B83"/>
    <a:srgbClr val="2B6402"/>
    <a:srgbClr val="29257F"/>
    <a:srgbClr val="27B9DF"/>
    <a:srgbClr val="182318"/>
    <a:srgbClr val="3939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764"/>
    <p:restoredTop sz="94624"/>
  </p:normalViewPr>
  <p:slideViewPr>
    <p:cSldViewPr snapToGrid="0" snapToObjects="1">
      <p:cViewPr varScale="1">
        <p:scale>
          <a:sx n="111" d="100"/>
          <a:sy n="111" d="100"/>
        </p:scale>
        <p:origin x="1068" y="96"/>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notesMaster" Target="notesMasters/notesMaster1.xml"/><Relationship Id="rId10"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gela Scott" userId="c464d06593ad47c2" providerId="LiveId" clId="{7825129F-4BD5-4574-8933-8039DEB4714A}"/>
    <pc:docChg chg="modSld">
      <pc:chgData name="Angela Scott" userId="c464d06593ad47c2" providerId="LiveId" clId="{7825129F-4BD5-4574-8933-8039DEB4714A}" dt="2024-02-06T10:30:51.460" v="0" actId="1076"/>
      <pc:docMkLst>
        <pc:docMk/>
      </pc:docMkLst>
      <pc:sldChg chg="modSp mod">
        <pc:chgData name="Angela Scott" userId="c464d06593ad47c2" providerId="LiveId" clId="{7825129F-4BD5-4574-8933-8039DEB4714A}" dt="2024-02-06T10:30:51.460" v="0" actId="1076"/>
        <pc:sldMkLst>
          <pc:docMk/>
          <pc:sldMk cId="4245077664" sldId="2141413087"/>
        </pc:sldMkLst>
        <pc:spChg chg="mod">
          <ac:chgData name="Angela Scott" userId="c464d06593ad47c2" providerId="LiveId" clId="{7825129F-4BD5-4574-8933-8039DEB4714A}" dt="2024-02-06T10:30:51.460" v="0" actId="1076"/>
          <ac:spMkLst>
            <pc:docMk/>
            <pc:sldMk cId="4245077664" sldId="2141413087"/>
            <ac:spMk id="22" creationId="{A693A59F-DC89-5048-9544-9A3706D913D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04CC82-38DC-E446-B45A-2D3518A1C005}" type="datetimeFigureOut">
              <a:rPr lang="en-GB" smtClean="0"/>
              <a:t>06/02/2024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15DB75-D417-4749-8161-90CE22164CAC}" type="slidenum">
              <a:rPr lang="en-GB" smtClean="0"/>
              <a:t>‹#›</a:t>
            </a:fld>
            <a:endParaRPr lang="en-GB"/>
          </a:p>
        </p:txBody>
      </p:sp>
    </p:spTree>
    <p:extLst>
      <p:ext uri="{BB962C8B-B14F-4D97-AF65-F5344CB8AC3E}">
        <p14:creationId xmlns:p14="http://schemas.microsoft.com/office/powerpoint/2010/main" val="27399742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7107B3-3A39-5849-BD96-6BF01945F2D5}" type="slidenum">
              <a:rPr lang="en-US" smtClean="0"/>
              <a:t>3</a:t>
            </a:fld>
            <a:endParaRPr lang="en-US"/>
          </a:p>
        </p:txBody>
      </p:sp>
    </p:spTree>
    <p:extLst>
      <p:ext uri="{BB962C8B-B14F-4D97-AF65-F5344CB8AC3E}">
        <p14:creationId xmlns:p14="http://schemas.microsoft.com/office/powerpoint/2010/main" val="1088121342"/>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GB"/>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9AE6F3D8-A024-2841-8A5D-86E1783276A1}" type="datetimeFigureOut">
              <a:rPr lang="en-GB" smtClean="0"/>
              <a:t>06/02/2024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3AFF2814-0366-DB47-9FEB-FDAA63E84673}" type="slidenum">
              <a:rPr lang="en-GB" smtClean="0"/>
              <a:t>‹#›</a:t>
            </a:fld>
            <a:endParaRPr lang="en-GB"/>
          </a:p>
        </p:txBody>
      </p:sp>
    </p:spTree>
    <p:extLst>
      <p:ext uri="{BB962C8B-B14F-4D97-AF65-F5344CB8AC3E}">
        <p14:creationId xmlns:p14="http://schemas.microsoft.com/office/powerpoint/2010/main" val="34022177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AE6F3D8-A024-2841-8A5D-86E1783276A1}" type="datetimeFigureOut">
              <a:rPr lang="en-GB" smtClean="0"/>
              <a:t>06/02/2024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AFF2814-0366-DB47-9FEB-FDAA63E84673}" type="slidenum">
              <a:rPr lang="en-GB" smtClean="0"/>
              <a:t>‹#›</a:t>
            </a:fld>
            <a:endParaRPr lang="en-GB"/>
          </a:p>
        </p:txBody>
      </p:sp>
    </p:spTree>
    <p:extLst>
      <p:ext uri="{BB962C8B-B14F-4D97-AF65-F5344CB8AC3E}">
        <p14:creationId xmlns:p14="http://schemas.microsoft.com/office/powerpoint/2010/main" val="902164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AE6F3D8-A024-2841-8A5D-86E1783276A1}" type="datetimeFigureOut">
              <a:rPr lang="en-GB" smtClean="0"/>
              <a:t>06/02/2024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AFF2814-0366-DB47-9FEB-FDAA63E84673}" type="slidenum">
              <a:rPr lang="en-GB" smtClean="0"/>
              <a:t>‹#›</a:t>
            </a:fld>
            <a:endParaRPr lang="en-GB"/>
          </a:p>
        </p:txBody>
      </p:sp>
    </p:spTree>
    <p:extLst>
      <p:ext uri="{BB962C8B-B14F-4D97-AF65-F5344CB8AC3E}">
        <p14:creationId xmlns:p14="http://schemas.microsoft.com/office/powerpoint/2010/main" val="2616032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962258" y="1773523"/>
            <a:ext cx="3191940" cy="1697531"/>
          </a:xfrm>
          <a:prstGeom prst="rect">
            <a:avLst/>
          </a:prstGeom>
        </p:spPr>
        <p:txBody>
          <a:bodyPr vert="horz"/>
          <a:lstStyle>
            <a:lvl1pPr marL="0" indent="0" algn="ctr">
              <a:buNone/>
              <a:defRPr sz="1000"/>
            </a:lvl1pPr>
          </a:lstStyle>
          <a:p>
            <a:r>
              <a:rPr lang="en-US" dirty="0"/>
              <a:t>Insert Picture 52mm x 55mm</a:t>
            </a:r>
          </a:p>
          <a:p>
            <a:endParaRPr lang="en-US" dirty="0"/>
          </a:p>
        </p:txBody>
      </p:sp>
      <p:sp>
        <p:nvSpPr>
          <p:cNvPr id="28" name="Title 27"/>
          <p:cNvSpPr>
            <a:spLocks noGrp="1"/>
          </p:cNvSpPr>
          <p:nvPr>
            <p:ph type="title" hasCustomPrompt="1"/>
          </p:nvPr>
        </p:nvSpPr>
        <p:spPr>
          <a:xfrm>
            <a:off x="803588" y="1098789"/>
            <a:ext cx="3198992" cy="346930"/>
          </a:xfrm>
          <a:prstGeom prst="rect">
            <a:avLst/>
          </a:prstGeom>
        </p:spPr>
        <p:txBody>
          <a:bodyPr vert="horz"/>
          <a:lstStyle>
            <a:lvl1pPr algn="l">
              <a:defRPr sz="1400" baseline="0"/>
            </a:lvl1pPr>
          </a:lstStyle>
          <a:p>
            <a:r>
              <a:rPr lang="en-GB" dirty="0"/>
              <a:t>Enter Full Name</a:t>
            </a:r>
            <a:endParaRPr lang="en-US" dirty="0"/>
          </a:p>
        </p:txBody>
      </p:sp>
      <p:sp>
        <p:nvSpPr>
          <p:cNvPr id="39" name="Content Placeholder 38"/>
          <p:cNvSpPr>
            <a:spLocks noGrp="1"/>
          </p:cNvSpPr>
          <p:nvPr>
            <p:ph sz="quarter" idx="11" hasCustomPrompt="1"/>
          </p:nvPr>
        </p:nvSpPr>
        <p:spPr>
          <a:xfrm>
            <a:off x="4263618" y="1132924"/>
            <a:ext cx="3485623" cy="347344"/>
          </a:xfrm>
          <a:prstGeom prst="rect">
            <a:avLst/>
          </a:prstGeom>
        </p:spPr>
        <p:txBody>
          <a:bodyPr vert="horz"/>
          <a:lstStyle>
            <a:lvl1pPr marL="0" indent="0">
              <a:buNone/>
              <a:defRPr sz="1000"/>
            </a:lvl1pPr>
            <a:lvl2pPr>
              <a:defRPr sz="1000"/>
            </a:lvl2pPr>
            <a:lvl3pPr>
              <a:defRPr sz="1000"/>
            </a:lvl3pPr>
            <a:lvl4pPr>
              <a:defRPr sz="1000"/>
            </a:lvl4pPr>
            <a:lvl5pPr>
              <a:defRPr sz="1000"/>
            </a:lvl5pPr>
          </a:lstStyle>
          <a:p>
            <a:pPr lvl="0"/>
            <a:r>
              <a:rPr lang="en-GB" dirty="0"/>
              <a:t>Enter text</a:t>
            </a:r>
          </a:p>
        </p:txBody>
      </p:sp>
      <p:sp>
        <p:nvSpPr>
          <p:cNvPr id="40" name="Content Placeholder 38"/>
          <p:cNvSpPr>
            <a:spLocks noGrp="1"/>
          </p:cNvSpPr>
          <p:nvPr>
            <p:ph sz="quarter" idx="12" hasCustomPrompt="1"/>
          </p:nvPr>
        </p:nvSpPr>
        <p:spPr>
          <a:xfrm>
            <a:off x="7928384" y="1132924"/>
            <a:ext cx="3854147" cy="347344"/>
          </a:xfrm>
          <a:prstGeom prst="rect">
            <a:avLst/>
          </a:prstGeom>
        </p:spPr>
        <p:txBody>
          <a:bodyPr vert="horz"/>
          <a:lstStyle>
            <a:lvl1pPr marL="0" indent="0">
              <a:buNone/>
              <a:defRPr sz="1000"/>
            </a:lvl1pPr>
            <a:lvl2pPr>
              <a:defRPr sz="1000"/>
            </a:lvl2pPr>
            <a:lvl3pPr>
              <a:defRPr sz="1000"/>
            </a:lvl3pPr>
            <a:lvl4pPr>
              <a:defRPr sz="1000"/>
            </a:lvl4pPr>
            <a:lvl5pPr>
              <a:defRPr sz="1000"/>
            </a:lvl5pPr>
          </a:lstStyle>
          <a:p>
            <a:pPr lvl="0"/>
            <a:r>
              <a:rPr lang="en-GB" dirty="0"/>
              <a:t>Enter text</a:t>
            </a:r>
          </a:p>
        </p:txBody>
      </p:sp>
      <p:sp>
        <p:nvSpPr>
          <p:cNvPr id="41" name="Content Placeholder 38"/>
          <p:cNvSpPr>
            <a:spLocks noGrp="1"/>
          </p:cNvSpPr>
          <p:nvPr>
            <p:ph sz="quarter" idx="13" hasCustomPrompt="1"/>
          </p:nvPr>
        </p:nvSpPr>
        <p:spPr>
          <a:xfrm>
            <a:off x="4263617" y="1881489"/>
            <a:ext cx="7518912" cy="1589565"/>
          </a:xfrm>
          <a:prstGeom prst="rect">
            <a:avLst/>
          </a:prstGeom>
        </p:spPr>
        <p:txBody>
          <a:bodyPr vert="horz"/>
          <a:lstStyle>
            <a:lvl1pPr marL="0" indent="0">
              <a:buNone/>
              <a:defRPr sz="1000"/>
            </a:lvl1pPr>
            <a:lvl2pPr>
              <a:defRPr sz="1000"/>
            </a:lvl2pPr>
            <a:lvl3pPr>
              <a:defRPr sz="1000"/>
            </a:lvl3pPr>
            <a:lvl4pPr>
              <a:defRPr sz="1000"/>
            </a:lvl4pPr>
            <a:lvl5pPr>
              <a:defRPr sz="1000"/>
            </a:lvl5pPr>
          </a:lstStyle>
          <a:p>
            <a:pPr lvl="0"/>
            <a:r>
              <a:rPr lang="en-GB" dirty="0"/>
              <a:t>Enter text</a:t>
            </a:r>
          </a:p>
        </p:txBody>
      </p:sp>
      <p:sp>
        <p:nvSpPr>
          <p:cNvPr id="42" name="Content Placeholder 38"/>
          <p:cNvSpPr>
            <a:spLocks noGrp="1"/>
          </p:cNvSpPr>
          <p:nvPr>
            <p:ph sz="quarter" idx="14" hasCustomPrompt="1"/>
          </p:nvPr>
        </p:nvSpPr>
        <p:spPr>
          <a:xfrm>
            <a:off x="4263617" y="3798717"/>
            <a:ext cx="7518912" cy="1015129"/>
          </a:xfrm>
          <a:prstGeom prst="rect">
            <a:avLst/>
          </a:prstGeom>
        </p:spPr>
        <p:txBody>
          <a:bodyPr vert="horz"/>
          <a:lstStyle>
            <a:lvl1pPr marL="0" indent="0">
              <a:buNone/>
              <a:defRPr sz="1000"/>
            </a:lvl1pPr>
            <a:lvl2pPr>
              <a:defRPr sz="1000"/>
            </a:lvl2pPr>
            <a:lvl3pPr>
              <a:defRPr sz="1000"/>
            </a:lvl3pPr>
            <a:lvl4pPr>
              <a:defRPr sz="1000"/>
            </a:lvl4pPr>
            <a:lvl5pPr>
              <a:defRPr sz="1000"/>
            </a:lvl5pPr>
          </a:lstStyle>
          <a:p>
            <a:pPr lvl="0"/>
            <a:r>
              <a:rPr lang="en-GB" dirty="0"/>
              <a:t>Enter text</a:t>
            </a:r>
          </a:p>
        </p:txBody>
      </p:sp>
      <p:sp>
        <p:nvSpPr>
          <p:cNvPr id="43" name="Content Placeholder 38"/>
          <p:cNvSpPr>
            <a:spLocks noGrp="1"/>
          </p:cNvSpPr>
          <p:nvPr>
            <p:ph sz="quarter" idx="15" hasCustomPrompt="1"/>
          </p:nvPr>
        </p:nvSpPr>
        <p:spPr>
          <a:xfrm>
            <a:off x="4263617" y="5040902"/>
            <a:ext cx="7518912" cy="1015129"/>
          </a:xfrm>
          <a:prstGeom prst="rect">
            <a:avLst/>
          </a:prstGeom>
        </p:spPr>
        <p:txBody>
          <a:bodyPr vert="horz"/>
          <a:lstStyle>
            <a:lvl1pPr marL="0" indent="0">
              <a:buNone/>
              <a:defRPr sz="1000"/>
            </a:lvl1pPr>
            <a:lvl2pPr>
              <a:defRPr sz="1000"/>
            </a:lvl2pPr>
            <a:lvl3pPr>
              <a:defRPr sz="1000"/>
            </a:lvl3pPr>
            <a:lvl4pPr>
              <a:defRPr sz="1000"/>
            </a:lvl4pPr>
            <a:lvl5pPr>
              <a:defRPr sz="1000"/>
            </a:lvl5pPr>
          </a:lstStyle>
          <a:p>
            <a:pPr lvl="0"/>
            <a:r>
              <a:rPr lang="en-GB" dirty="0"/>
              <a:t>Enter text</a:t>
            </a:r>
          </a:p>
        </p:txBody>
      </p:sp>
      <p:sp>
        <p:nvSpPr>
          <p:cNvPr id="44" name="Content Placeholder 38"/>
          <p:cNvSpPr>
            <a:spLocks noGrp="1"/>
          </p:cNvSpPr>
          <p:nvPr>
            <p:ph sz="quarter" idx="16" hasCustomPrompt="1"/>
          </p:nvPr>
        </p:nvSpPr>
        <p:spPr>
          <a:xfrm>
            <a:off x="798470" y="3797133"/>
            <a:ext cx="3191940" cy="1015129"/>
          </a:xfrm>
          <a:prstGeom prst="rect">
            <a:avLst/>
          </a:prstGeom>
        </p:spPr>
        <p:txBody>
          <a:bodyPr vert="horz"/>
          <a:lstStyle>
            <a:lvl1pPr marL="0" indent="0">
              <a:buNone/>
              <a:defRPr sz="1000"/>
            </a:lvl1pPr>
            <a:lvl2pPr>
              <a:defRPr sz="1000"/>
            </a:lvl2pPr>
            <a:lvl3pPr>
              <a:defRPr sz="1000"/>
            </a:lvl3pPr>
            <a:lvl4pPr>
              <a:defRPr sz="1000"/>
            </a:lvl4pPr>
            <a:lvl5pPr>
              <a:defRPr sz="1000"/>
            </a:lvl5pPr>
          </a:lstStyle>
          <a:p>
            <a:pPr lvl="0"/>
            <a:r>
              <a:rPr lang="en-GB" dirty="0"/>
              <a:t>Enter text</a:t>
            </a:r>
          </a:p>
        </p:txBody>
      </p:sp>
      <p:sp>
        <p:nvSpPr>
          <p:cNvPr id="45" name="Content Placeholder 38"/>
          <p:cNvSpPr>
            <a:spLocks noGrp="1"/>
          </p:cNvSpPr>
          <p:nvPr>
            <p:ph sz="quarter" idx="17" hasCustomPrompt="1"/>
          </p:nvPr>
        </p:nvSpPr>
        <p:spPr>
          <a:xfrm>
            <a:off x="790167" y="5040902"/>
            <a:ext cx="3191940" cy="1015129"/>
          </a:xfrm>
          <a:prstGeom prst="rect">
            <a:avLst/>
          </a:prstGeom>
        </p:spPr>
        <p:txBody>
          <a:bodyPr vert="horz"/>
          <a:lstStyle>
            <a:lvl1pPr marL="0" indent="0">
              <a:buNone/>
              <a:defRPr sz="1000"/>
            </a:lvl1pPr>
            <a:lvl2pPr>
              <a:defRPr sz="1000"/>
            </a:lvl2pPr>
            <a:lvl3pPr>
              <a:defRPr sz="1000"/>
            </a:lvl3pPr>
            <a:lvl4pPr>
              <a:defRPr sz="1000"/>
            </a:lvl4pPr>
            <a:lvl5pPr>
              <a:defRPr sz="1000"/>
            </a:lvl5pPr>
          </a:lstStyle>
          <a:p>
            <a:pPr lvl="0"/>
            <a:r>
              <a:rPr lang="en-GB" dirty="0"/>
              <a:t>Enter text</a:t>
            </a:r>
          </a:p>
        </p:txBody>
      </p:sp>
      <p:sp>
        <p:nvSpPr>
          <p:cNvPr id="46" name="Content Placeholder 38"/>
          <p:cNvSpPr>
            <a:spLocks noGrp="1"/>
          </p:cNvSpPr>
          <p:nvPr>
            <p:ph sz="quarter" idx="18" hasCustomPrompt="1"/>
          </p:nvPr>
        </p:nvSpPr>
        <p:spPr>
          <a:xfrm>
            <a:off x="1064627" y="6324977"/>
            <a:ext cx="2905309" cy="161621"/>
          </a:xfrm>
          <a:prstGeom prst="rect">
            <a:avLst/>
          </a:prstGeom>
        </p:spPr>
        <p:txBody>
          <a:bodyPr vert="horz"/>
          <a:lstStyle>
            <a:lvl1pPr marL="0" indent="0">
              <a:buNone/>
              <a:defRPr sz="1000" baseline="0"/>
            </a:lvl1pPr>
            <a:lvl2pPr>
              <a:defRPr sz="1000"/>
            </a:lvl2pPr>
            <a:lvl3pPr>
              <a:defRPr sz="1000"/>
            </a:lvl3pPr>
            <a:lvl4pPr>
              <a:defRPr sz="1000"/>
            </a:lvl4pPr>
            <a:lvl5pPr>
              <a:defRPr sz="1000"/>
            </a:lvl5pPr>
          </a:lstStyle>
          <a:p>
            <a:pPr lvl="0"/>
            <a:r>
              <a:rPr lang="en-GB" dirty="0"/>
              <a:t>Cell Number</a:t>
            </a:r>
          </a:p>
        </p:txBody>
      </p:sp>
      <p:sp>
        <p:nvSpPr>
          <p:cNvPr id="47" name="Content Placeholder 38"/>
          <p:cNvSpPr>
            <a:spLocks noGrp="1"/>
          </p:cNvSpPr>
          <p:nvPr>
            <p:ph sz="quarter" idx="19" hasCustomPrompt="1"/>
          </p:nvPr>
        </p:nvSpPr>
        <p:spPr>
          <a:xfrm>
            <a:off x="1066560" y="6486598"/>
            <a:ext cx="2905309" cy="161621"/>
          </a:xfrm>
          <a:prstGeom prst="rect">
            <a:avLst/>
          </a:prstGeom>
        </p:spPr>
        <p:txBody>
          <a:bodyPr vert="horz"/>
          <a:lstStyle>
            <a:lvl1pPr marL="0" indent="0">
              <a:buNone/>
              <a:defRPr sz="1000" baseline="0"/>
            </a:lvl1pPr>
            <a:lvl2pPr>
              <a:defRPr sz="1000"/>
            </a:lvl2pPr>
            <a:lvl3pPr>
              <a:defRPr sz="1000"/>
            </a:lvl3pPr>
            <a:lvl4pPr>
              <a:defRPr sz="1000"/>
            </a:lvl4pPr>
            <a:lvl5pPr>
              <a:defRPr sz="1000"/>
            </a:lvl5pPr>
          </a:lstStyle>
          <a:p>
            <a:pPr lvl="0"/>
            <a:r>
              <a:rPr lang="en-GB" dirty="0"/>
              <a:t>Other Number</a:t>
            </a:r>
          </a:p>
        </p:txBody>
      </p:sp>
      <p:sp>
        <p:nvSpPr>
          <p:cNvPr id="48" name="Content Placeholder 38"/>
          <p:cNvSpPr>
            <a:spLocks noGrp="1"/>
          </p:cNvSpPr>
          <p:nvPr>
            <p:ph sz="quarter" idx="20" hasCustomPrompt="1"/>
          </p:nvPr>
        </p:nvSpPr>
        <p:spPr>
          <a:xfrm>
            <a:off x="4598247" y="6325173"/>
            <a:ext cx="2905309" cy="161621"/>
          </a:xfrm>
          <a:prstGeom prst="rect">
            <a:avLst/>
          </a:prstGeom>
        </p:spPr>
        <p:txBody>
          <a:bodyPr vert="horz"/>
          <a:lstStyle>
            <a:lvl1pPr marL="0" indent="0">
              <a:buNone/>
              <a:defRPr sz="1000" baseline="0"/>
            </a:lvl1pPr>
            <a:lvl2pPr>
              <a:defRPr sz="1000"/>
            </a:lvl2pPr>
            <a:lvl3pPr>
              <a:defRPr sz="1000"/>
            </a:lvl3pPr>
            <a:lvl4pPr>
              <a:defRPr sz="1000"/>
            </a:lvl4pPr>
            <a:lvl5pPr>
              <a:defRPr sz="1000"/>
            </a:lvl5pPr>
          </a:lstStyle>
          <a:p>
            <a:pPr lvl="0"/>
            <a:r>
              <a:rPr lang="en-GB" dirty="0"/>
              <a:t>Email</a:t>
            </a:r>
          </a:p>
        </p:txBody>
      </p:sp>
      <p:sp>
        <p:nvSpPr>
          <p:cNvPr id="49" name="Content Placeholder 38"/>
          <p:cNvSpPr>
            <a:spLocks noGrp="1"/>
          </p:cNvSpPr>
          <p:nvPr>
            <p:ph sz="quarter" idx="21" hasCustomPrompt="1"/>
          </p:nvPr>
        </p:nvSpPr>
        <p:spPr>
          <a:xfrm>
            <a:off x="4598247" y="6486794"/>
            <a:ext cx="2905309" cy="161621"/>
          </a:xfrm>
          <a:prstGeom prst="rect">
            <a:avLst/>
          </a:prstGeom>
        </p:spPr>
        <p:txBody>
          <a:bodyPr vert="horz"/>
          <a:lstStyle>
            <a:lvl1pPr marL="0" indent="0">
              <a:buNone/>
              <a:defRPr sz="1000" baseline="0"/>
            </a:lvl1pPr>
            <a:lvl2pPr>
              <a:defRPr sz="1000"/>
            </a:lvl2pPr>
            <a:lvl3pPr>
              <a:defRPr sz="1000"/>
            </a:lvl3pPr>
            <a:lvl4pPr>
              <a:defRPr sz="1000"/>
            </a:lvl4pPr>
            <a:lvl5pPr>
              <a:defRPr sz="1000"/>
            </a:lvl5pPr>
          </a:lstStyle>
          <a:p>
            <a:pPr lvl="0"/>
            <a:r>
              <a:rPr lang="en-GB" dirty="0"/>
              <a:t>Skype</a:t>
            </a:r>
          </a:p>
        </p:txBody>
      </p:sp>
      <p:sp>
        <p:nvSpPr>
          <p:cNvPr id="50" name="Content Placeholder 38"/>
          <p:cNvSpPr>
            <a:spLocks noGrp="1"/>
          </p:cNvSpPr>
          <p:nvPr>
            <p:ph sz="quarter" idx="22" hasCustomPrompt="1"/>
          </p:nvPr>
        </p:nvSpPr>
        <p:spPr>
          <a:xfrm>
            <a:off x="8252776" y="6322489"/>
            <a:ext cx="2905309" cy="325925"/>
          </a:xfrm>
          <a:prstGeom prst="rect">
            <a:avLst/>
          </a:prstGeom>
        </p:spPr>
        <p:txBody>
          <a:bodyPr vert="horz"/>
          <a:lstStyle>
            <a:lvl1pPr marL="0" indent="0">
              <a:buNone/>
              <a:defRPr sz="1000" baseline="0"/>
            </a:lvl1pPr>
            <a:lvl2pPr>
              <a:defRPr sz="1000"/>
            </a:lvl2pPr>
            <a:lvl3pPr>
              <a:defRPr sz="1000"/>
            </a:lvl3pPr>
            <a:lvl4pPr>
              <a:defRPr sz="1000"/>
            </a:lvl4pPr>
            <a:lvl5pPr>
              <a:defRPr sz="1000"/>
            </a:lvl5pPr>
          </a:lstStyle>
          <a:p>
            <a:pPr lvl="0"/>
            <a:r>
              <a:rPr lang="en-GB" dirty="0"/>
              <a:t>Address</a:t>
            </a:r>
          </a:p>
        </p:txBody>
      </p:sp>
    </p:spTree>
    <p:extLst>
      <p:ext uri="{BB962C8B-B14F-4D97-AF65-F5344CB8AC3E}">
        <p14:creationId xmlns:p14="http://schemas.microsoft.com/office/powerpoint/2010/main" val="1485048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AE6F3D8-A024-2841-8A5D-86E1783276A1}" type="datetimeFigureOut">
              <a:rPr lang="en-GB" smtClean="0"/>
              <a:pPr/>
              <a:t>06/02/2024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AFF2814-0366-DB47-9FEB-FDAA63E84673}" type="slidenum">
              <a:rPr lang="en-GB" smtClean="0"/>
              <a:pPr/>
              <a:t>‹#›</a:t>
            </a:fld>
            <a:endParaRPr lang="en-GB"/>
          </a:p>
        </p:txBody>
      </p:sp>
    </p:spTree>
    <p:extLst>
      <p:ext uri="{BB962C8B-B14F-4D97-AF65-F5344CB8AC3E}">
        <p14:creationId xmlns:p14="http://schemas.microsoft.com/office/powerpoint/2010/main" val="732886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GB"/>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9AE6F3D8-A024-2841-8A5D-86E1783276A1}" type="datetimeFigureOut">
              <a:rPr lang="en-GB" smtClean="0"/>
              <a:pPr/>
              <a:t>06/02/2024</a:t>
            </a:fld>
            <a:endParaRPr lang="en-GB"/>
          </a:p>
        </p:txBody>
      </p:sp>
      <p:sp>
        <p:nvSpPr>
          <p:cNvPr id="5" name="Footer Placeholder 4"/>
          <p:cNvSpPr>
            <a:spLocks noGrp="1"/>
          </p:cNvSpPr>
          <p:nvPr>
            <p:ph type="ftr" sz="quarter" idx="11"/>
          </p:nvPr>
        </p:nvSpPr>
        <p:spPr>
          <a:xfrm>
            <a:off x="2182708" y="6272784"/>
            <a:ext cx="6327648" cy="365125"/>
          </a:xfrm>
        </p:spPr>
        <p:txBody>
          <a:bodyPr/>
          <a:lstStyle/>
          <a:p>
            <a:endParaRPr lang="en-GB"/>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3AFF2814-0366-DB47-9FEB-FDAA63E84673}" type="slidenum">
              <a:rPr lang="en-GB" smtClean="0"/>
              <a:pPr/>
              <a:t>‹#›</a:t>
            </a:fld>
            <a:endParaRPr lang="en-GB"/>
          </a:p>
        </p:txBody>
      </p:sp>
    </p:spTree>
    <p:extLst>
      <p:ext uri="{BB962C8B-B14F-4D97-AF65-F5344CB8AC3E}">
        <p14:creationId xmlns:p14="http://schemas.microsoft.com/office/powerpoint/2010/main" val="735813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9AE6F3D8-A024-2841-8A5D-86E1783276A1}" type="datetimeFigureOut">
              <a:rPr lang="en-GB" smtClean="0"/>
              <a:pPr/>
              <a:t>06/02/2024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AFF2814-0366-DB47-9FEB-FDAA63E84673}" type="slidenum">
              <a:rPr lang="en-GB" smtClean="0"/>
              <a:pPr/>
              <a:t>‹#›</a:t>
            </a:fld>
            <a:endParaRPr lang="en-GB"/>
          </a:p>
        </p:txBody>
      </p:sp>
    </p:spTree>
    <p:extLst>
      <p:ext uri="{BB962C8B-B14F-4D97-AF65-F5344CB8AC3E}">
        <p14:creationId xmlns:p14="http://schemas.microsoft.com/office/powerpoint/2010/main" val="2482615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9AE6F3D8-A024-2841-8A5D-86E1783276A1}" type="datetimeFigureOut">
              <a:rPr lang="en-GB" smtClean="0"/>
              <a:pPr/>
              <a:t>06/02/2024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AFF2814-0366-DB47-9FEB-FDAA63E84673}" type="slidenum">
              <a:rPr lang="en-GB" smtClean="0"/>
              <a:pPr/>
              <a:t>‹#›</a:t>
            </a:fld>
            <a:endParaRPr lang="en-GB"/>
          </a:p>
        </p:txBody>
      </p:sp>
      <p:sp>
        <p:nvSpPr>
          <p:cNvPr id="10" name="Title 9"/>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1221853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AE6F3D8-A024-2841-8A5D-86E1783276A1}" type="datetimeFigureOut">
              <a:rPr lang="en-GB" smtClean="0"/>
              <a:pPr/>
              <a:t>06/02/2024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AFF2814-0366-DB47-9FEB-FDAA63E84673}" type="slidenum">
              <a:rPr lang="en-GB" smtClean="0"/>
              <a:pPr/>
              <a:t>‹#›</a:t>
            </a:fld>
            <a:endParaRPr lang="en-GB"/>
          </a:p>
        </p:txBody>
      </p:sp>
      <p:sp>
        <p:nvSpPr>
          <p:cNvPr id="6" name="Title 5"/>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280619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E6F3D8-A024-2841-8A5D-86E1783276A1}" type="datetimeFigureOut">
              <a:rPr lang="en-GB" smtClean="0"/>
              <a:t>06/02/2024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AFF2814-0366-DB47-9FEB-FDAA63E84673}" type="slidenum">
              <a:rPr lang="en-GB" smtClean="0"/>
              <a:t>‹#›</a:t>
            </a:fld>
            <a:endParaRPr lang="en-GB"/>
          </a:p>
        </p:txBody>
      </p:sp>
    </p:spTree>
    <p:extLst>
      <p:ext uri="{BB962C8B-B14F-4D97-AF65-F5344CB8AC3E}">
        <p14:creationId xmlns:p14="http://schemas.microsoft.com/office/powerpoint/2010/main" val="2209564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GB"/>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9AE6F3D8-A024-2841-8A5D-86E1783276A1}" type="datetimeFigureOut">
              <a:rPr lang="en-GB" smtClean="0"/>
              <a:pPr/>
              <a:t>06/02/2024</a:t>
            </a:fld>
            <a:endParaRPr lang="en-GB"/>
          </a:p>
        </p:txBody>
      </p:sp>
      <p:sp>
        <p:nvSpPr>
          <p:cNvPr id="6" name="Footer Placeholder 5"/>
          <p:cNvSpPr>
            <a:spLocks noGrp="1"/>
          </p:cNvSpPr>
          <p:nvPr>
            <p:ph type="ftr" sz="quarter" idx="11"/>
          </p:nvPr>
        </p:nvSpPr>
        <p:spPr/>
        <p:txBody>
          <a:bodyPr/>
          <a:lstStyle/>
          <a:p>
            <a:endParaRPr lang="en-GB"/>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3AFF2814-0366-DB47-9FEB-FDAA63E84673}" type="slidenum">
              <a:rPr lang="en-GB" smtClean="0"/>
              <a:pPr/>
              <a:t>‹#›</a:t>
            </a:fld>
            <a:endParaRPr lang="en-GB"/>
          </a:p>
        </p:txBody>
      </p:sp>
    </p:spTree>
    <p:extLst>
      <p:ext uri="{BB962C8B-B14F-4D97-AF65-F5344CB8AC3E}">
        <p14:creationId xmlns:p14="http://schemas.microsoft.com/office/powerpoint/2010/main" val="3182823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GB"/>
              <a:t>Click to edit Master title style</a:t>
            </a:r>
            <a:endParaRPr lang="en-US" dirty="0"/>
          </a:p>
        </p:txBody>
      </p:sp>
      <p:sp>
        <p:nvSpPr>
          <p:cNvPr id="3" name="Picture Placeholder 2"/>
          <p:cNvSpPr>
            <a:spLocks noGrp="1"/>
          </p:cNvSpPr>
          <p:nvPr>
            <p:ph type="pic" idx="1"/>
          </p:nvPr>
        </p:nvSpPr>
        <p:spPr>
          <a:xfrm>
            <a:off x="0" y="0"/>
            <a:ext cx="8303740" cy="6858000"/>
          </a:xfrm>
          <a:solidFill>
            <a:schemeClr val="tx2">
              <a:lumMod val="20000"/>
              <a:lumOff val="8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9AE6F3D8-A024-2841-8A5D-86E1783276A1}" type="datetimeFigureOut">
              <a:rPr lang="en-GB" smtClean="0"/>
              <a:t>06/02/2024</a:t>
            </a:fld>
            <a:endParaRPr lang="en-GB"/>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3AFF2814-0366-DB47-9FEB-FDAA63E84673}" type="slidenum">
              <a:rPr lang="en-GB" smtClean="0"/>
              <a:t>‹#›</a:t>
            </a:fld>
            <a:endParaRPr lang="en-GB"/>
          </a:p>
        </p:txBody>
      </p:sp>
    </p:spTree>
    <p:extLst>
      <p:ext uri="{BB962C8B-B14F-4D97-AF65-F5344CB8AC3E}">
        <p14:creationId xmlns:p14="http://schemas.microsoft.com/office/powerpoint/2010/main" val="885096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9AE6F3D8-A024-2841-8A5D-86E1783276A1}" type="datetimeFigureOut">
              <a:rPr lang="en-GB" smtClean="0"/>
              <a:pPr/>
              <a:t>06/02/2024</a:t>
            </a:fld>
            <a:endParaRPr lang="en-GB"/>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GB"/>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4">
                <a:duotone>
                  <a:schemeClr val="accent1">
                    <a:shade val="45000"/>
                    <a:satMod val="135000"/>
                  </a:schemeClr>
                  <a:prstClr val="white"/>
                </a:duotone>
                <a:extLst>
                  <a:ext uri="{BEBA8EAE-BF5A-486C-A8C5-ECC9F3942E4B}">
                    <a14:imgProps xmlns:a14="http://schemas.microsoft.com/office/drawing/2010/main">
                      <a14:imgLayer r:embed="rId1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3AFF2814-0366-DB47-9FEB-FDAA63E84673}" type="slidenum">
              <a:rPr lang="en-GB" smtClean="0"/>
              <a:pPr/>
              <a:t>‹#›</a:t>
            </a:fld>
            <a:endParaRPr lang="en-GB"/>
          </a:p>
        </p:txBody>
      </p:sp>
      <p:sp>
        <p:nvSpPr>
          <p:cNvPr id="10" name="Title Placeholder 1">
            <a:extLst>
              <a:ext uri="{FF2B5EF4-FFF2-40B4-BE49-F238E27FC236}">
                <a16:creationId xmlns:a16="http://schemas.microsoft.com/office/drawing/2014/main" id="{0A027B4D-B837-8748-9132-2156D067E837}"/>
              </a:ext>
            </a:extLst>
          </p:cNvPr>
          <p:cNvSpPr txBox="1">
            <a:spLocks/>
          </p:cNvSpPr>
          <p:nvPr userDrawn="1"/>
        </p:nvSpPr>
        <p:spPr>
          <a:xfrm>
            <a:off x="838200" y="1016702"/>
            <a:ext cx="10515600" cy="4085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tx1"/>
                </a:solidFill>
                <a:latin typeface="Avenir Next" panose="020B0503020202020204" pitchFamily="34" charset="0"/>
                <a:ea typeface="+mj-ea"/>
                <a:cs typeface="+mj-cs"/>
              </a:defRPr>
            </a:lvl1pPr>
          </a:lstStyle>
          <a:p>
            <a:endParaRPr lang="en-GB" sz="1800" b="0" i="1" dirty="0"/>
          </a:p>
        </p:txBody>
      </p:sp>
    </p:spTree>
    <p:extLst>
      <p:ext uri="{BB962C8B-B14F-4D97-AF65-F5344CB8AC3E}">
        <p14:creationId xmlns:p14="http://schemas.microsoft.com/office/powerpoint/2010/main" val="155152959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5400" kern="1200" cap="all" baseline="0">
          <a:blipFill>
            <a:blip r:embed="rId16">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www.coachaccountable.com/offering/PTvjDcIiqYNaQgH17ptNGeJkycctN3y" TargetMode="External"/><Relationship Id="rId3" Type="http://schemas.openxmlformats.org/officeDocument/2006/relationships/image" Target="../media/image6.png"/><Relationship Id="rId7" Type="http://schemas.openxmlformats.org/officeDocument/2006/relationships/hyperlink" Target="https://ingrid-meeting-schedule.as.me/30Min" TargetMode="External"/><Relationship Id="rId12" Type="http://schemas.openxmlformats.org/officeDocument/2006/relationships/image" Target="../media/image11.tiff"/><Relationship Id="rId2" Type="http://schemas.openxmlformats.org/officeDocument/2006/relationships/image" Target="../media/image5.tiff"/><Relationship Id="rId1" Type="http://schemas.openxmlformats.org/officeDocument/2006/relationships/slideLayout" Target="../slideLayouts/slideLayout2.xml"/><Relationship Id="rId6" Type="http://schemas.openxmlformats.org/officeDocument/2006/relationships/hyperlink" Target="mailto:robert@authenticlifecompany.com" TargetMode="External"/><Relationship Id="rId11" Type="http://schemas.microsoft.com/office/2007/relationships/hdphoto" Target="../media/hdphoto3.wdp"/><Relationship Id="rId5" Type="http://schemas.openxmlformats.org/officeDocument/2006/relationships/image" Target="../media/image8.png"/><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9.jpg"/></Relationships>
</file>

<file path=ppt/slides/_rels/slide2.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3.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19.png"/><Relationship Id="rId3" Type="http://schemas.openxmlformats.org/officeDocument/2006/relationships/hyperlink" Target="mailto:ingrid@takdir.co.za" TargetMode="External"/><Relationship Id="rId7" Type="http://schemas.openxmlformats.org/officeDocument/2006/relationships/image" Target="../media/image15.png"/><Relationship Id="rId12" Type="http://schemas.microsoft.com/office/2007/relationships/hdphoto" Target="../media/hdphoto4.wdp"/><Relationship Id="rId2" Type="http://schemas.openxmlformats.org/officeDocument/2006/relationships/notesSlide" Target="../notesSlides/notesSlide1.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9.jpg"/><Relationship Id="rId15" Type="http://schemas.openxmlformats.org/officeDocument/2006/relationships/hyperlink" Target="http://www.authenticlifecompany.com/" TargetMode="External"/><Relationship Id="rId10" Type="http://schemas.openxmlformats.org/officeDocument/2006/relationships/image" Target="../media/image7.png"/><Relationship Id="rId4" Type="http://schemas.openxmlformats.org/officeDocument/2006/relationships/hyperlink" Target="http://www.takdir.co.za/" TargetMode="External"/><Relationship Id="rId9" Type="http://schemas.openxmlformats.org/officeDocument/2006/relationships/image" Target="../media/image17.jpg"/><Relationship Id="rId14" Type="http://schemas.openxmlformats.org/officeDocument/2006/relationships/hyperlink" Target="mailto:robert@authenticlifecompany.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A693A59F-DC89-5048-9544-9A3706D913DD}"/>
              </a:ext>
            </a:extLst>
          </p:cNvPr>
          <p:cNvSpPr txBox="1"/>
          <p:nvPr/>
        </p:nvSpPr>
        <p:spPr>
          <a:xfrm>
            <a:off x="2845336" y="1561116"/>
            <a:ext cx="5950720" cy="59273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200" b="1">
                <a:solidFill>
                  <a:srgbClr val="2CB9DF"/>
                </a:solidFill>
                <a:latin typeface="Avenir Next" panose="020B0503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spcBef>
                <a:spcPts val="100"/>
              </a:spcBef>
            </a:pPr>
            <a:r>
              <a:rPr lang="en-ZA" sz="1400" b="0" i="0" u="none" strike="noStrike" dirty="0">
                <a:solidFill>
                  <a:schemeClr val="bg1"/>
                </a:solidFill>
                <a:effectLst/>
                <a:latin typeface="Merriweather" pitchFamily="2" charset="77"/>
              </a:rPr>
              <a:t>Join us as we </a:t>
            </a:r>
            <a:r>
              <a:rPr lang="en-ZA" sz="1400" b="0" dirty="0">
                <a:solidFill>
                  <a:schemeClr val="bg1"/>
                </a:solidFill>
                <a:latin typeface="Merriweather" pitchFamily="2" charset="77"/>
              </a:rPr>
              <a:t>unveil </a:t>
            </a:r>
            <a:r>
              <a:rPr lang="en-ZA" sz="1400" b="0" i="0" u="none" strike="noStrike" dirty="0">
                <a:solidFill>
                  <a:schemeClr val="bg1"/>
                </a:solidFill>
                <a:effectLst/>
                <a:latin typeface="Merriweather" pitchFamily="2" charset="77"/>
              </a:rPr>
              <a:t>our true selves so that together </a:t>
            </a:r>
            <a:r>
              <a:rPr lang="en-ZA" sz="1400" b="0" dirty="0">
                <a:solidFill>
                  <a:schemeClr val="bg1"/>
                </a:solidFill>
                <a:latin typeface="Merriweather" pitchFamily="2" charset="77"/>
              </a:rPr>
              <a:t>we </a:t>
            </a:r>
            <a:r>
              <a:rPr lang="en-ZA" sz="1400" b="0" i="0" u="none" strike="noStrike" dirty="0">
                <a:solidFill>
                  <a:schemeClr val="bg1"/>
                </a:solidFill>
                <a:effectLst/>
                <a:latin typeface="Merriweather" pitchFamily="2" charset="77"/>
              </a:rPr>
              <a:t>can create the more beautiful world our hearts know is possible</a:t>
            </a:r>
            <a:endParaRPr lang="en-US" sz="1400" b="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9" name="TextBox 28">
            <a:extLst>
              <a:ext uri="{FF2B5EF4-FFF2-40B4-BE49-F238E27FC236}">
                <a16:creationId xmlns:a16="http://schemas.microsoft.com/office/drawing/2014/main" id="{1166704D-77BC-984F-8094-9671E7A5FDCB}"/>
              </a:ext>
            </a:extLst>
          </p:cNvPr>
          <p:cNvSpPr txBox="1"/>
          <p:nvPr/>
        </p:nvSpPr>
        <p:spPr>
          <a:xfrm>
            <a:off x="9239548" y="3302740"/>
            <a:ext cx="2539344" cy="1932145"/>
          </a:xfrm>
          <a:prstGeom prst="rect">
            <a:avLst/>
          </a:prstGeom>
          <a:solidFill>
            <a:srgbClr val="60961F"/>
          </a:solidFill>
          <a:ln>
            <a:noFill/>
          </a:ln>
        </p:spPr>
        <p:txBody>
          <a:bodyPr wrap="square" lIns="180000" tIns="108000" rIns="180000" bIns="108000" anchor="ctr">
            <a:noAutofit/>
          </a:bodyPr>
          <a:lstStyle/>
          <a:p>
            <a:pPr algn="ctr"/>
            <a:r>
              <a:rPr lang="en-ZA" sz="1050" i="1" dirty="0">
                <a:solidFill>
                  <a:schemeClr val="bg1"/>
                </a:solidFill>
                <a:effectLst/>
                <a:latin typeface="Al Nile" pitchFamily="2" charset="-78"/>
                <a:cs typeface="Al Nile" pitchFamily="2" charset="-78"/>
              </a:rPr>
              <a:t>“Robert has changed my life […]  </a:t>
            </a:r>
          </a:p>
          <a:p>
            <a:pPr algn="ctr"/>
            <a:r>
              <a:rPr lang="en-ZA" sz="1050" i="1" dirty="0">
                <a:solidFill>
                  <a:schemeClr val="bg1"/>
                </a:solidFill>
                <a:effectLst/>
                <a:latin typeface="Al Nile" pitchFamily="2" charset="-78"/>
                <a:cs typeface="Al Nile" pitchFamily="2" charset="-78"/>
              </a:rPr>
              <a:t>I will be forever grateful to him for allowing me to recognise that I must follow my heart’s path.”</a:t>
            </a:r>
            <a:br>
              <a:rPr lang="en-ZA" sz="1050" i="1" dirty="0">
                <a:solidFill>
                  <a:schemeClr val="bg1"/>
                </a:solidFill>
                <a:effectLst/>
                <a:latin typeface="Al Nile" pitchFamily="2" charset="-78"/>
                <a:cs typeface="Al Nile" pitchFamily="2" charset="-78"/>
              </a:rPr>
            </a:br>
            <a:r>
              <a:rPr lang="en-ZA" sz="1050" i="1" dirty="0">
                <a:solidFill>
                  <a:schemeClr val="bg1"/>
                </a:solidFill>
                <a:effectLst/>
                <a:latin typeface="Al Nile" pitchFamily="2" charset="-78"/>
                <a:cs typeface="Al Nile" pitchFamily="2" charset="-78"/>
              </a:rPr>
              <a:t>~ Natasha K, Global Director</a:t>
            </a:r>
            <a:endParaRPr lang="en-ZA" sz="1000" dirty="0">
              <a:solidFill>
                <a:schemeClr val="bg1"/>
              </a:solidFill>
              <a:latin typeface="Avenir Next" panose="020B0503020202020204" pitchFamily="34" charset="0"/>
              <a:cs typeface="Al Nile" pitchFamily="2" charset="-78"/>
            </a:endParaRPr>
          </a:p>
          <a:p>
            <a:pPr algn="ctr"/>
            <a:endParaRPr lang="en-ZA" sz="1050" i="1" dirty="0">
              <a:solidFill>
                <a:schemeClr val="bg1"/>
              </a:solidFill>
              <a:latin typeface="Georgia" panose="02040502050405020303" pitchFamily="18" charset="0"/>
              <a:cs typeface="Arial Hebrew" pitchFamily="2" charset="-79"/>
            </a:endParaRPr>
          </a:p>
          <a:p>
            <a:pPr algn="ctr"/>
            <a:r>
              <a:rPr lang="en-ZA" sz="1050" i="1" dirty="0">
                <a:solidFill>
                  <a:schemeClr val="bg1"/>
                </a:solidFill>
                <a:latin typeface="Georgia" panose="02040502050405020303" pitchFamily="18" charset="0"/>
                <a:cs typeface="Arial Hebrew" pitchFamily="2" charset="-79"/>
              </a:rPr>
              <a:t>“Ingrid has vast, sound and profound Enneagram knowledge and application experience” </a:t>
            </a:r>
            <a:r>
              <a:rPr lang="en-ZA" sz="1050" dirty="0">
                <a:solidFill>
                  <a:schemeClr val="bg1"/>
                </a:solidFill>
                <a:latin typeface="Georgia" panose="02040502050405020303" pitchFamily="18" charset="0"/>
                <a:cs typeface="Arial Hebrew" pitchFamily="2" charset="-79"/>
              </a:rPr>
              <a:t>- Lucille G. Enneagram Teacher and Consultant.</a:t>
            </a:r>
          </a:p>
        </p:txBody>
      </p:sp>
      <p:sp>
        <p:nvSpPr>
          <p:cNvPr id="31" name="TextBox 30">
            <a:extLst>
              <a:ext uri="{FF2B5EF4-FFF2-40B4-BE49-F238E27FC236}">
                <a16:creationId xmlns:a16="http://schemas.microsoft.com/office/drawing/2014/main" id="{673AF49C-8052-3E45-B34A-93BD44D10A7F}"/>
              </a:ext>
            </a:extLst>
          </p:cNvPr>
          <p:cNvSpPr txBox="1"/>
          <p:nvPr/>
        </p:nvSpPr>
        <p:spPr>
          <a:xfrm>
            <a:off x="2754775" y="5177345"/>
            <a:ext cx="4684166" cy="1533406"/>
          </a:xfrm>
          <a:prstGeom prst="rect">
            <a:avLst/>
          </a:prstGeom>
          <a:solidFill>
            <a:schemeClr val="bg1"/>
          </a:solidFill>
        </p:spPr>
        <p:txBody>
          <a:bodyPr wrap="square" anchor="t">
            <a:noAutofit/>
          </a:bodyPr>
          <a:lstStyle>
            <a:defPPr>
              <a:defRPr lang="en-US"/>
            </a:defPPr>
            <a:lvl1pPr marL="171450" indent="-117475" algn="ctr">
              <a:defRPr sz="1400" b="1" i="0">
                <a:latin typeface="Avenir Next" panose="020B0503020202020204" pitchFamily="34" charset="0"/>
                <a:cs typeface="Arial" panose="020B0604020202020204" pitchFamily="34" charset="0"/>
              </a:defRPr>
            </a:lvl1pPr>
          </a:lstStyle>
          <a:p>
            <a:pPr marL="136525" indent="-123825" algn="l">
              <a:buFont typeface="Arial" panose="020B0604020202020204" pitchFamily="34" charset="0"/>
              <a:buChar char="•"/>
            </a:pPr>
            <a:r>
              <a:rPr lang="en-US" sz="1200" b="0" dirty="0">
                <a:latin typeface="Baghdad" pitchFamily="2" charset="-78"/>
                <a:cs typeface="Baghdad" pitchFamily="2" charset="-78"/>
              </a:rPr>
              <a:t>Next-generation unification of the ancient and the modern: Egyptian wisdom meets the Cognitive Science of Embodiment and the latest evidence-based Trauma Healing insights and modalities. </a:t>
            </a:r>
          </a:p>
          <a:p>
            <a:pPr marL="136525" indent="-123825" algn="l">
              <a:buFont typeface="Arial" panose="020B0604020202020204" pitchFamily="34" charset="0"/>
              <a:buChar char="•"/>
            </a:pPr>
            <a:r>
              <a:rPr lang="en-GB" sz="1200" b="0" dirty="0">
                <a:latin typeface="Baghdad" pitchFamily="2" charset="-78"/>
                <a:cs typeface="Baghdad" pitchFamily="2" charset="-78"/>
              </a:rPr>
              <a:t>Movement, consciousness-training practices, in-depth carpet-work and creative exercises alone and together.</a:t>
            </a:r>
          </a:p>
          <a:p>
            <a:pPr marL="136525" indent="-123825" algn="l">
              <a:buFont typeface="Arial" panose="020B0604020202020204" pitchFamily="34" charset="0"/>
              <a:buChar char="•"/>
            </a:pPr>
            <a:r>
              <a:rPr lang="en-GB" sz="1200" b="0" dirty="0">
                <a:latin typeface="Baghdad" pitchFamily="2" charset="-78"/>
                <a:cs typeface="Baghdad" pitchFamily="2" charset="-78"/>
              </a:rPr>
              <a:t>Small group and top-class materials, AV &amp; workbooks. </a:t>
            </a:r>
          </a:p>
          <a:p>
            <a:pPr marL="136525" indent="-123825" algn="l">
              <a:buFont typeface="Arial" panose="020B0604020202020204" pitchFamily="34" charset="0"/>
              <a:buChar char="•"/>
            </a:pPr>
            <a:r>
              <a:rPr lang="en-GB" sz="1200" b="0" dirty="0">
                <a:latin typeface="Baghdad" pitchFamily="2" charset="-78"/>
                <a:ea typeface="Verdana" panose="020B0604030504040204" pitchFamily="34" charset="0"/>
                <a:cs typeface="Baghdad" pitchFamily="2" charset="-78"/>
              </a:rPr>
              <a:t>24 ICF CCEs and 48 IEA-ATP accreditation points.</a:t>
            </a:r>
          </a:p>
        </p:txBody>
      </p:sp>
      <p:sp>
        <p:nvSpPr>
          <p:cNvPr id="4" name="TextBox 3">
            <a:extLst>
              <a:ext uri="{FF2B5EF4-FFF2-40B4-BE49-F238E27FC236}">
                <a16:creationId xmlns:a16="http://schemas.microsoft.com/office/drawing/2014/main" id="{1C7AA1A8-9F9A-5E48-B39E-1CDDFA0BF899}"/>
              </a:ext>
            </a:extLst>
          </p:cNvPr>
          <p:cNvSpPr txBox="1"/>
          <p:nvPr/>
        </p:nvSpPr>
        <p:spPr>
          <a:xfrm>
            <a:off x="8876202" y="1248264"/>
            <a:ext cx="3266036" cy="830997"/>
          </a:xfrm>
          <a:prstGeom prst="rect">
            <a:avLst/>
          </a:prstGeom>
          <a:noFill/>
        </p:spPr>
        <p:txBody>
          <a:bodyPr wrap="square" rtlCol="0">
            <a:spAutoFit/>
          </a:bodyPr>
          <a:lstStyle/>
          <a:p>
            <a:pPr algn="ctr"/>
            <a:r>
              <a:rPr lang="en-GB" sz="2000" b="1" dirty="0">
                <a:solidFill>
                  <a:srgbClr val="BACC5E"/>
                </a:solidFill>
                <a:latin typeface="Avenir Next" panose="020B0503020202020204" pitchFamily="34" charset="0"/>
              </a:rPr>
              <a:t>Becoming  Ma’a Kheru </a:t>
            </a:r>
          </a:p>
          <a:p>
            <a:pPr algn="ctr"/>
            <a:r>
              <a:rPr lang="en-GB" sz="2800" b="1" dirty="0">
                <a:latin typeface="Avenir Next" panose="020B0503020202020204" pitchFamily="34" charset="0"/>
                <a:cs typeface="Damascus" pitchFamily="2" charset="-78"/>
              </a:rPr>
              <a:t>True of Voice</a:t>
            </a:r>
          </a:p>
        </p:txBody>
      </p:sp>
      <p:sp>
        <p:nvSpPr>
          <p:cNvPr id="2" name="Title 1">
            <a:extLst>
              <a:ext uri="{FF2B5EF4-FFF2-40B4-BE49-F238E27FC236}">
                <a16:creationId xmlns:a16="http://schemas.microsoft.com/office/drawing/2014/main" id="{AF0F6932-9305-264B-9925-92183ADCF068}"/>
              </a:ext>
            </a:extLst>
          </p:cNvPr>
          <p:cNvSpPr>
            <a:spLocks noGrp="1"/>
          </p:cNvSpPr>
          <p:nvPr>
            <p:ph type="title"/>
          </p:nvPr>
        </p:nvSpPr>
        <p:spPr>
          <a:xfrm>
            <a:off x="4274700" y="336273"/>
            <a:ext cx="4488292" cy="932934"/>
          </a:xfrm>
        </p:spPr>
        <p:txBody>
          <a:bodyPr>
            <a:noAutofit/>
          </a:bodyPr>
          <a:lstStyle/>
          <a:p>
            <a:pPr>
              <a:lnSpc>
                <a:spcPct val="100000"/>
              </a:lnSpc>
            </a:pPr>
            <a:r>
              <a:rPr lang="en-GB" sz="2800" cap="none" dirty="0">
                <a:solidFill>
                  <a:schemeClr val="tx1">
                    <a:lumMod val="85000"/>
                    <a:lumOff val="15000"/>
                  </a:schemeClr>
                </a:solidFill>
                <a:latin typeface="Gurmukhi MN" panose="02020600050405020304" pitchFamily="18" charset="0"/>
                <a:ea typeface="Calibri" panose="020F0502020204030204" pitchFamily="34" charset="0"/>
                <a:cs typeface="Gurmukhi MN" panose="02020600050405020304" pitchFamily="18" charset="0"/>
              </a:rPr>
              <a:t>The </a:t>
            </a:r>
            <a:r>
              <a:rPr lang="en-GB" sz="2800" b="1" cap="none" dirty="0">
                <a:solidFill>
                  <a:schemeClr val="tx1">
                    <a:lumMod val="85000"/>
                    <a:lumOff val="15000"/>
                  </a:schemeClr>
                </a:solidFill>
                <a:latin typeface="Gurmukhi MN" panose="02020600050405020304" pitchFamily="18" charset="0"/>
                <a:cs typeface="Gurmukhi MN" panose="02020600050405020304" pitchFamily="18" charset="0"/>
              </a:rPr>
              <a:t>Enneagram</a:t>
            </a:r>
            <a:r>
              <a:rPr lang="en-GB" sz="2800" cap="none" dirty="0">
                <a:solidFill>
                  <a:schemeClr val="tx1">
                    <a:lumMod val="85000"/>
                    <a:lumOff val="15000"/>
                  </a:schemeClr>
                </a:solidFill>
                <a:latin typeface="Gurmukhi MN" panose="02020600050405020304" pitchFamily="18" charset="0"/>
                <a:cs typeface="Gurmukhi MN" panose="02020600050405020304" pitchFamily="18" charset="0"/>
              </a:rPr>
              <a:t> of </a:t>
            </a:r>
            <a:br>
              <a:rPr lang="en-GB" sz="2800" cap="none" dirty="0">
                <a:solidFill>
                  <a:schemeClr val="tx1">
                    <a:lumMod val="85000"/>
                    <a:lumOff val="15000"/>
                  </a:schemeClr>
                </a:solidFill>
                <a:latin typeface="Gurmukhi MN" panose="02020600050405020304" pitchFamily="18" charset="0"/>
                <a:cs typeface="Gurmukhi MN" panose="02020600050405020304" pitchFamily="18" charset="0"/>
              </a:rPr>
            </a:br>
            <a:r>
              <a:rPr lang="en-GB" sz="4800" b="1" cap="none" spc="300" dirty="0">
                <a:solidFill>
                  <a:srgbClr val="BACC5E"/>
                </a:solidFill>
                <a:latin typeface="Gurmukhi MN" panose="02020600050405020304" pitchFamily="18" charset="0"/>
                <a:cs typeface="Gurmukhi MN" panose="02020600050405020304" pitchFamily="18" charset="0"/>
              </a:rPr>
              <a:t>True </a:t>
            </a:r>
            <a:r>
              <a:rPr lang="en-GB" sz="4800" b="1" cap="none" spc="300" dirty="0">
                <a:solidFill>
                  <a:srgbClr val="687858"/>
                </a:solidFill>
                <a:latin typeface="Gurmukhi MN" panose="02020600050405020304" pitchFamily="18" charset="0"/>
                <a:cs typeface="Gurmukhi MN" panose="02020600050405020304" pitchFamily="18" charset="0"/>
              </a:rPr>
              <a:t>Voice</a:t>
            </a:r>
            <a:endParaRPr lang="en-GB" sz="2400" b="1" cap="none" spc="300" dirty="0">
              <a:solidFill>
                <a:srgbClr val="687858"/>
              </a:solidFill>
              <a:latin typeface="Gurmukhi MN" panose="02020600050405020304" pitchFamily="18" charset="0"/>
              <a:cs typeface="Gurmukhi MN" panose="02020600050405020304" pitchFamily="18" charset="0"/>
            </a:endParaRPr>
          </a:p>
        </p:txBody>
      </p:sp>
      <p:sp>
        <p:nvSpPr>
          <p:cNvPr id="15" name="TextBox 14">
            <a:extLst>
              <a:ext uri="{FF2B5EF4-FFF2-40B4-BE49-F238E27FC236}">
                <a16:creationId xmlns:a16="http://schemas.microsoft.com/office/drawing/2014/main" id="{69FFD8DA-8D97-8A49-BC7B-36E95FBF08A4}"/>
              </a:ext>
            </a:extLst>
          </p:cNvPr>
          <p:cNvSpPr txBox="1"/>
          <p:nvPr/>
        </p:nvSpPr>
        <p:spPr>
          <a:xfrm>
            <a:off x="9120423" y="5321789"/>
            <a:ext cx="2777594" cy="530834"/>
          </a:xfrm>
          <a:prstGeom prst="rect">
            <a:avLst/>
          </a:prstGeom>
          <a:noFill/>
        </p:spPr>
        <p:txBody>
          <a:bodyPr wrap="square" lIns="90000" anchor="ctr">
            <a:noAutofit/>
          </a:bodyPr>
          <a:lstStyle/>
          <a:p>
            <a:pPr marL="9525"/>
            <a:r>
              <a:rPr lang="en-GB" sz="1200" b="1" dirty="0">
                <a:latin typeface="Avenir Next" panose="020B0503020202020204" pitchFamily="34" charset="0"/>
                <a:cs typeface="Arial" panose="020B0604020202020204" pitchFamily="34" charset="0"/>
              </a:rPr>
              <a:t>3 DAYS LONDON </a:t>
            </a:r>
            <a:r>
              <a:rPr lang="en-US" sz="1200" b="1" dirty="0">
                <a:latin typeface="Avenir Next" panose="020B0503020202020204" pitchFamily="34" charset="0"/>
                <a:cs typeface="Arial" panose="020B0604020202020204" pitchFamily="34" charset="0"/>
              </a:rPr>
              <a:t>5 - 7 APRIL</a:t>
            </a:r>
          </a:p>
          <a:p>
            <a:pPr marL="9525"/>
            <a:r>
              <a:rPr lang="en-US" sz="1200" b="1" dirty="0">
                <a:latin typeface="Avenir Next" panose="020B0503020202020204" pitchFamily="34" charset="0"/>
                <a:cs typeface="Arial" panose="020B0604020202020204" pitchFamily="34" charset="0"/>
              </a:rPr>
              <a:t>4 DAYS TURIN 20 - 22 SEPTEMBER </a:t>
            </a:r>
          </a:p>
        </p:txBody>
      </p:sp>
      <p:sp>
        <p:nvSpPr>
          <p:cNvPr id="21" name="Rectangle 20">
            <a:extLst>
              <a:ext uri="{FF2B5EF4-FFF2-40B4-BE49-F238E27FC236}">
                <a16:creationId xmlns:a16="http://schemas.microsoft.com/office/drawing/2014/main" id="{41242B44-EFCB-534C-A6CE-60F79339DEFF}"/>
              </a:ext>
            </a:extLst>
          </p:cNvPr>
          <p:cNvSpPr/>
          <p:nvPr/>
        </p:nvSpPr>
        <p:spPr>
          <a:xfrm>
            <a:off x="106964" y="135543"/>
            <a:ext cx="2539344" cy="6628402"/>
          </a:xfrm>
          <a:prstGeom prst="rect">
            <a:avLst/>
          </a:prstGeom>
          <a:solidFill>
            <a:srgbClr val="D0CFCE">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rtlCol="0" anchor="t"/>
          <a:lstStyle/>
          <a:p>
            <a:pPr algn="ctr"/>
            <a:r>
              <a:rPr lang="en-GB" sz="1600" b="1" dirty="0">
                <a:solidFill>
                  <a:schemeClr val="tx1">
                    <a:lumMod val="85000"/>
                    <a:lumOff val="15000"/>
                  </a:schemeClr>
                </a:solidFill>
                <a:latin typeface="Aharoni" panose="02010803020104030203" pitchFamily="2" charset="-79"/>
                <a:cs typeface="Aharoni" panose="02010803020104030203" pitchFamily="2" charset="-79"/>
              </a:rPr>
              <a:t>The Trauma-informed </a:t>
            </a:r>
            <a:br>
              <a:rPr lang="en-GB" sz="1600" b="1" dirty="0">
                <a:solidFill>
                  <a:schemeClr val="tx1">
                    <a:lumMod val="85000"/>
                    <a:lumOff val="15000"/>
                  </a:schemeClr>
                </a:solidFill>
                <a:latin typeface="Aharoni" panose="02010803020104030203" pitchFamily="2" charset="-79"/>
                <a:cs typeface="Aharoni" panose="02010803020104030203" pitchFamily="2" charset="-79"/>
              </a:rPr>
            </a:br>
            <a:r>
              <a:rPr lang="en-GB" sz="1600" b="1" dirty="0">
                <a:solidFill>
                  <a:schemeClr val="tx1">
                    <a:lumMod val="85000"/>
                    <a:lumOff val="15000"/>
                  </a:schemeClr>
                </a:solidFill>
                <a:latin typeface="Aharoni" panose="02010803020104030203" pitchFamily="2" charset="-79"/>
                <a:cs typeface="Aharoni" panose="02010803020104030203" pitchFamily="2" charset="-79"/>
              </a:rPr>
              <a:t>Enneagram Of </a:t>
            </a:r>
          </a:p>
          <a:p>
            <a:pPr algn="ctr"/>
            <a:r>
              <a:rPr lang="en-GB" sz="1600" b="1" dirty="0">
                <a:solidFill>
                  <a:schemeClr val="tx1">
                    <a:lumMod val="85000"/>
                    <a:lumOff val="15000"/>
                  </a:schemeClr>
                </a:solidFill>
                <a:latin typeface="Aharoni" panose="02010803020104030203" pitchFamily="2" charset="-79"/>
                <a:cs typeface="Aharoni" panose="02010803020104030203" pitchFamily="2" charset="-79"/>
              </a:rPr>
              <a:t>True Voice</a:t>
            </a:r>
          </a:p>
          <a:p>
            <a:pPr algn="ctr"/>
            <a:endParaRPr lang="en-GB" sz="1200" dirty="0">
              <a:solidFill>
                <a:schemeClr val="tx1">
                  <a:lumMod val="85000"/>
                  <a:lumOff val="15000"/>
                </a:schemeClr>
              </a:solidFill>
              <a:latin typeface="Avenir Book" panose="02000503020000020003" pitchFamily="2" charset="0"/>
            </a:endParaRPr>
          </a:p>
          <a:p>
            <a:pPr algn="ctr"/>
            <a:r>
              <a:rPr lang="en-GB" sz="1300" b="1" dirty="0">
                <a:solidFill>
                  <a:schemeClr val="tx1">
                    <a:lumMod val="85000"/>
                    <a:lumOff val="15000"/>
                  </a:schemeClr>
                </a:solidFill>
                <a:latin typeface="Aharoni" panose="02010803020104030203" pitchFamily="2" charset="-79"/>
                <a:cs typeface="Aharoni" panose="02010803020104030203" pitchFamily="2" charset="-79"/>
              </a:rPr>
              <a:t>Our Lost Voice</a:t>
            </a:r>
          </a:p>
          <a:p>
            <a:pPr algn="ctr"/>
            <a:r>
              <a:rPr lang="en-GB" sz="1300" dirty="0">
                <a:solidFill>
                  <a:schemeClr val="tx1">
                    <a:lumMod val="85000"/>
                    <a:lumOff val="15000"/>
                  </a:schemeClr>
                </a:solidFill>
                <a:latin typeface="Avenir Book" panose="02000503020000020003" pitchFamily="2" charset="0"/>
              </a:rPr>
              <a:t>A NeuroAffective Relational understanding of the 9 Enneagram developmental pathways and how we forget our own voice. </a:t>
            </a:r>
          </a:p>
          <a:p>
            <a:pPr algn="ctr"/>
            <a:endParaRPr lang="en-GB" sz="1300" dirty="0">
              <a:solidFill>
                <a:schemeClr val="tx1">
                  <a:lumMod val="85000"/>
                  <a:lumOff val="15000"/>
                </a:schemeClr>
              </a:solidFill>
              <a:latin typeface="Avenir Book" panose="02000503020000020003" pitchFamily="2" charset="0"/>
            </a:endParaRPr>
          </a:p>
          <a:p>
            <a:pPr algn="ctr"/>
            <a:r>
              <a:rPr lang="en-GB" sz="1300" b="1" dirty="0">
                <a:solidFill>
                  <a:schemeClr val="tx1">
                    <a:lumMod val="85000"/>
                    <a:lumOff val="15000"/>
                  </a:schemeClr>
                </a:solidFill>
                <a:latin typeface="Aharoni" panose="02010803020104030203" pitchFamily="2" charset="-79"/>
                <a:cs typeface="Aharoni" panose="02010803020104030203" pitchFamily="2" charset="-79"/>
              </a:rPr>
              <a:t>Competing Inner Voices</a:t>
            </a:r>
          </a:p>
          <a:p>
            <a:pPr algn="ctr"/>
            <a:r>
              <a:rPr lang="en-GB" sz="1300" dirty="0">
                <a:solidFill>
                  <a:schemeClr val="tx1">
                    <a:lumMod val="85000"/>
                    <a:lumOff val="15000"/>
                  </a:schemeClr>
                </a:solidFill>
                <a:latin typeface="Avenir Book" panose="02000503020000020003" pitchFamily="2" charset="0"/>
              </a:rPr>
              <a:t>Negotiations between the voices of our Inner Rebel, Critic, Protectors, Managers and Exiles. </a:t>
            </a:r>
          </a:p>
          <a:p>
            <a:pPr algn="ctr"/>
            <a:r>
              <a:rPr lang="en-GB" sz="1300" dirty="0">
                <a:solidFill>
                  <a:schemeClr val="tx1">
                    <a:lumMod val="85000"/>
                    <a:lumOff val="15000"/>
                  </a:schemeClr>
                </a:solidFill>
                <a:latin typeface="Avenir Book" panose="02000503020000020003" pitchFamily="2" charset="0"/>
              </a:rPr>
              <a:t>The Whisper of a </a:t>
            </a:r>
            <a:br>
              <a:rPr lang="en-GB" sz="1300" dirty="0">
                <a:solidFill>
                  <a:schemeClr val="tx1">
                    <a:lumMod val="85000"/>
                    <a:lumOff val="15000"/>
                  </a:schemeClr>
                </a:solidFill>
                <a:latin typeface="Avenir Book" panose="02000503020000020003" pitchFamily="2" charset="0"/>
              </a:rPr>
            </a:br>
            <a:r>
              <a:rPr lang="en-GB" sz="1300" dirty="0">
                <a:solidFill>
                  <a:schemeClr val="tx1">
                    <a:lumMod val="85000"/>
                    <a:lumOff val="15000"/>
                  </a:schemeClr>
                </a:solidFill>
                <a:latin typeface="Avenir Book" panose="02000503020000020003" pitchFamily="2" charset="0"/>
              </a:rPr>
              <a:t>Deeper Truth.</a:t>
            </a:r>
          </a:p>
          <a:p>
            <a:pPr algn="ctr"/>
            <a:endParaRPr lang="en-GB" sz="1300" b="1" dirty="0">
              <a:solidFill>
                <a:schemeClr val="tx1">
                  <a:lumMod val="85000"/>
                  <a:lumOff val="15000"/>
                </a:schemeClr>
              </a:solidFill>
              <a:latin typeface="Avenir Book" panose="02000503020000020003" pitchFamily="2" charset="0"/>
            </a:endParaRPr>
          </a:p>
          <a:p>
            <a:pPr algn="ctr"/>
            <a:r>
              <a:rPr lang="en-GB" sz="1300" b="1" dirty="0">
                <a:solidFill>
                  <a:schemeClr val="tx1">
                    <a:lumMod val="85000"/>
                    <a:lumOff val="15000"/>
                  </a:schemeClr>
                </a:solidFill>
                <a:latin typeface="Aharoni" panose="02010803020104030203" pitchFamily="2" charset="-79"/>
                <a:cs typeface="Aharoni" panose="02010803020104030203" pitchFamily="2" charset="-79"/>
              </a:rPr>
              <a:t>Dissonance and Resolution</a:t>
            </a:r>
          </a:p>
          <a:p>
            <a:pPr algn="ctr"/>
            <a:r>
              <a:rPr lang="en-GB" sz="1300" dirty="0">
                <a:solidFill>
                  <a:schemeClr val="tx1">
                    <a:lumMod val="85000"/>
                    <a:lumOff val="15000"/>
                  </a:schemeClr>
                </a:solidFill>
                <a:latin typeface="Avenir Book" panose="02000503020000020003" pitchFamily="2" charset="0"/>
              </a:rPr>
              <a:t>The Enneagram of the Antiself Actions.</a:t>
            </a:r>
          </a:p>
          <a:p>
            <a:pPr algn="ctr"/>
            <a:r>
              <a:rPr lang="en-GB" sz="1300" dirty="0">
                <a:solidFill>
                  <a:schemeClr val="tx1">
                    <a:lumMod val="85000"/>
                    <a:lumOff val="15000"/>
                  </a:schemeClr>
                </a:solidFill>
                <a:latin typeface="Avenir Book" panose="02000503020000020003" pitchFamily="2" charset="0"/>
              </a:rPr>
              <a:t>Inner Dissonance and Self- Attunement.</a:t>
            </a:r>
          </a:p>
          <a:p>
            <a:pPr algn="ctr"/>
            <a:endParaRPr lang="en-GB" sz="1300" b="1" dirty="0">
              <a:solidFill>
                <a:schemeClr val="tx1">
                  <a:lumMod val="85000"/>
                  <a:lumOff val="15000"/>
                </a:schemeClr>
              </a:solidFill>
              <a:latin typeface="Avenir Book" panose="02000503020000020003" pitchFamily="2" charset="0"/>
            </a:endParaRPr>
          </a:p>
          <a:p>
            <a:pPr algn="ctr"/>
            <a:r>
              <a:rPr lang="en-GB" sz="1300" b="1" dirty="0">
                <a:solidFill>
                  <a:schemeClr val="tx1">
                    <a:lumMod val="85000"/>
                    <a:lumOff val="15000"/>
                  </a:schemeClr>
                </a:solidFill>
                <a:latin typeface="Aharoni" panose="02010803020104030203" pitchFamily="2" charset="-79"/>
                <a:cs typeface="Aharoni" panose="02010803020104030203" pitchFamily="2" charset="-79"/>
              </a:rPr>
              <a:t>True Voice </a:t>
            </a:r>
          </a:p>
          <a:p>
            <a:pPr algn="ctr"/>
            <a:r>
              <a:rPr lang="en-GB" sz="1300" dirty="0">
                <a:solidFill>
                  <a:schemeClr val="tx1">
                    <a:lumMod val="85000"/>
                    <a:lumOff val="15000"/>
                  </a:schemeClr>
                </a:solidFill>
                <a:latin typeface="Avenir Book" panose="02000503020000020003" pitchFamily="2" charset="0"/>
              </a:rPr>
              <a:t>A higher resonance.</a:t>
            </a:r>
          </a:p>
          <a:p>
            <a:pPr algn="ctr"/>
            <a:r>
              <a:rPr lang="en-GB" sz="1300" b="0" i="0" u="none" strike="noStrike" dirty="0">
                <a:solidFill>
                  <a:schemeClr val="tx1">
                    <a:lumMod val="85000"/>
                    <a:lumOff val="15000"/>
                  </a:schemeClr>
                </a:solidFill>
                <a:effectLst/>
                <a:latin typeface="Avenir Book" panose="02000503020000020003" pitchFamily="2" charset="0"/>
              </a:rPr>
              <a:t>E</a:t>
            </a:r>
            <a:r>
              <a:rPr lang="en-ZA" sz="1400" b="0" i="0" u="none" strike="noStrike" dirty="0">
                <a:solidFill>
                  <a:srgbClr val="181818"/>
                </a:solidFill>
                <a:effectLst/>
                <a:latin typeface="Avenir Book" panose="02000503020000020003" pitchFamily="2" charset="0"/>
              </a:rPr>
              <a:t>ternal echoes in the hearts of friends.</a:t>
            </a:r>
          </a:p>
          <a:p>
            <a:pPr algn="ctr"/>
            <a:r>
              <a:rPr lang="en-ZA" sz="1400" b="0" i="0" u="none" strike="noStrike" dirty="0">
                <a:solidFill>
                  <a:srgbClr val="181818"/>
                </a:solidFill>
                <a:effectLst/>
                <a:latin typeface="Avenir Book" panose="02000503020000020003" pitchFamily="2" charset="0"/>
              </a:rPr>
              <a:t> </a:t>
            </a:r>
            <a:r>
              <a:rPr lang="en-US" sz="1400" b="0" i="0" u="none" strike="noStrike" dirty="0">
                <a:solidFill>
                  <a:srgbClr val="181818"/>
                </a:solidFill>
                <a:effectLst/>
                <a:latin typeface="Avenir Book" panose="02000503020000020003" pitchFamily="2" charset="0"/>
              </a:rPr>
              <a:t>The </a:t>
            </a:r>
            <a:r>
              <a:rPr lang="en-US" sz="1400" dirty="0">
                <a:solidFill>
                  <a:srgbClr val="181818"/>
                </a:solidFill>
                <a:latin typeface="Avenir Book" panose="02000503020000020003" pitchFamily="2" charset="0"/>
              </a:rPr>
              <a:t>sound of the genuine </a:t>
            </a:r>
            <a:r>
              <a:rPr lang="en-US" sz="1400" b="0" i="0" u="none" strike="noStrike" dirty="0">
                <a:solidFill>
                  <a:srgbClr val="181818"/>
                </a:solidFill>
                <a:effectLst/>
                <a:latin typeface="Avenir Book" panose="02000503020000020003" pitchFamily="2" charset="0"/>
              </a:rPr>
              <a:t>in the circle of belonging. </a:t>
            </a:r>
            <a:endParaRPr lang="en-GB" sz="1200" dirty="0">
              <a:solidFill>
                <a:schemeClr val="tx1">
                  <a:lumMod val="85000"/>
                  <a:lumOff val="15000"/>
                </a:schemeClr>
              </a:solidFill>
              <a:latin typeface="Avenir Book" panose="02000503020000020003" pitchFamily="2" charset="0"/>
            </a:endParaRPr>
          </a:p>
          <a:p>
            <a:pPr algn="ctr"/>
            <a:endParaRPr lang="en-GB" sz="1200" b="1" dirty="0">
              <a:solidFill>
                <a:schemeClr val="tx1">
                  <a:lumMod val="85000"/>
                  <a:lumOff val="15000"/>
                </a:schemeClr>
              </a:solidFill>
              <a:latin typeface="Avenir Book" panose="02000503020000020003" pitchFamily="2" charset="0"/>
            </a:endParaRPr>
          </a:p>
          <a:p>
            <a:pPr algn="ctr"/>
            <a:endParaRPr lang="en-GB" sz="1200" dirty="0">
              <a:solidFill>
                <a:schemeClr val="tx1">
                  <a:lumMod val="85000"/>
                  <a:lumOff val="15000"/>
                </a:schemeClr>
              </a:solidFill>
              <a:latin typeface="Avenir Book" panose="02000503020000020003" pitchFamily="2" charset="0"/>
            </a:endParaRPr>
          </a:p>
        </p:txBody>
      </p:sp>
      <p:pic>
        <p:nvPicPr>
          <p:cNvPr id="5" name="Picture 4">
            <a:extLst>
              <a:ext uri="{FF2B5EF4-FFF2-40B4-BE49-F238E27FC236}">
                <a16:creationId xmlns:a16="http://schemas.microsoft.com/office/drawing/2014/main" id="{3E3FC125-62CF-4548-AC16-5B16DE4DB859}"/>
              </a:ext>
            </a:extLst>
          </p:cNvPr>
          <p:cNvPicPr>
            <a:picLocks noChangeAspect="1"/>
          </p:cNvPicPr>
          <p:nvPr/>
        </p:nvPicPr>
        <p:blipFill>
          <a:blip r:embed="rId2">
            <a:biLevel thresh="75000"/>
          </a:blip>
          <a:stretch>
            <a:fillRect/>
          </a:stretch>
        </p:blipFill>
        <p:spPr>
          <a:xfrm>
            <a:off x="9000449" y="124162"/>
            <a:ext cx="3017542" cy="1042029"/>
          </a:xfrm>
          <a:prstGeom prst="rect">
            <a:avLst/>
          </a:prstGeom>
        </p:spPr>
      </p:pic>
      <p:sp>
        <p:nvSpPr>
          <p:cNvPr id="53" name="Rectangle 52">
            <a:extLst>
              <a:ext uri="{FF2B5EF4-FFF2-40B4-BE49-F238E27FC236}">
                <a16:creationId xmlns:a16="http://schemas.microsoft.com/office/drawing/2014/main" id="{F8860F93-FE67-0743-8B51-F5CFACFCFB9F}"/>
              </a:ext>
            </a:extLst>
          </p:cNvPr>
          <p:cNvSpPr/>
          <p:nvPr/>
        </p:nvSpPr>
        <p:spPr>
          <a:xfrm>
            <a:off x="2845337" y="4767189"/>
            <a:ext cx="5950719" cy="382423"/>
          </a:xfrm>
          <a:prstGeom prst="rect">
            <a:avLst/>
          </a:prstGeom>
          <a:solidFill>
            <a:srgbClr val="201F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8113" indent="-128588" algn="l"/>
            <a:r>
              <a:rPr lang="en-GB" sz="1600" dirty="0">
                <a:solidFill>
                  <a:schemeClr val="bg1"/>
                </a:solidFill>
                <a:latin typeface="Gurmukhi MN" panose="02020600050405020304" pitchFamily="18" charset="0"/>
                <a:cs typeface="Gurmukhi MN" panose="02020600050405020304" pitchFamily="18" charset="0"/>
              </a:rPr>
              <a:t>The Experience</a:t>
            </a:r>
          </a:p>
        </p:txBody>
      </p:sp>
      <p:sp>
        <p:nvSpPr>
          <p:cNvPr id="17" name="TextBox 16">
            <a:extLst>
              <a:ext uri="{FF2B5EF4-FFF2-40B4-BE49-F238E27FC236}">
                <a16:creationId xmlns:a16="http://schemas.microsoft.com/office/drawing/2014/main" id="{8AC66BA8-7091-DF4F-AE51-C3DEBC35C0EE}"/>
              </a:ext>
            </a:extLst>
          </p:cNvPr>
          <p:cNvSpPr txBox="1"/>
          <p:nvPr/>
        </p:nvSpPr>
        <p:spPr>
          <a:xfrm>
            <a:off x="2845336" y="2199668"/>
            <a:ext cx="1992882" cy="2503078"/>
          </a:xfrm>
          <a:prstGeom prst="rect">
            <a:avLst/>
          </a:prstGeom>
          <a:solidFill>
            <a:schemeClr val="accent5"/>
          </a:solidFill>
          <a:ln>
            <a:noFill/>
          </a:ln>
        </p:spPr>
        <p:txBody>
          <a:bodyPr wrap="square" lIns="251999" rIns="251999" rtlCol="0" anchor="ctr">
            <a:noAutofit/>
          </a:bodyPr>
          <a:lstStyle/>
          <a:p>
            <a:pPr marL="11113" algn="ctr">
              <a:buSzPct val="200000"/>
            </a:pPr>
            <a:r>
              <a:rPr lang="en-GB" sz="1200" dirty="0">
                <a:solidFill>
                  <a:schemeClr val="bg1"/>
                </a:solidFill>
                <a:latin typeface="Avenir Next" panose="020B0503020202020204" pitchFamily="34" charset="0"/>
                <a:cs typeface="Damascus" pitchFamily="2" charset="-78"/>
              </a:rPr>
              <a:t>Discover your </a:t>
            </a:r>
            <a:r>
              <a:rPr lang="en-GB" sz="1200" b="1" dirty="0">
                <a:solidFill>
                  <a:schemeClr val="bg1"/>
                </a:solidFill>
                <a:latin typeface="Avenir Next" panose="020B0503020202020204" pitchFamily="34" charset="0"/>
                <a:cs typeface="Damascus" pitchFamily="2" charset="-78"/>
              </a:rPr>
              <a:t>power</a:t>
            </a:r>
            <a:r>
              <a:rPr lang="en-GB" sz="1200" dirty="0">
                <a:solidFill>
                  <a:schemeClr val="bg1"/>
                </a:solidFill>
                <a:latin typeface="Avenir Next" panose="020B0503020202020204" pitchFamily="34" charset="0"/>
                <a:cs typeface="Damascus" pitchFamily="2" charset="-78"/>
              </a:rPr>
              <a:t> to act in service of the truth of Love.</a:t>
            </a:r>
          </a:p>
          <a:p>
            <a:pPr marL="11113" algn="ctr">
              <a:buSzPct val="200000"/>
            </a:pPr>
            <a:br>
              <a:rPr lang="en-GB" sz="1200" dirty="0">
                <a:solidFill>
                  <a:schemeClr val="bg1"/>
                </a:solidFill>
                <a:latin typeface="Avenir Next" panose="020B0503020202020204" pitchFamily="34" charset="0"/>
                <a:cs typeface="Damascus" pitchFamily="2" charset="-78"/>
              </a:rPr>
            </a:br>
            <a:r>
              <a:rPr lang="en-GB" sz="1200" dirty="0">
                <a:solidFill>
                  <a:schemeClr val="bg1"/>
                </a:solidFill>
                <a:latin typeface="Avenir Next" panose="020B0503020202020204" pitchFamily="34" charset="0"/>
                <a:cs typeface="Damascus" pitchFamily="2" charset="-78"/>
              </a:rPr>
              <a:t>Learn to Know Yourself in your </a:t>
            </a:r>
            <a:r>
              <a:rPr lang="en-GB" sz="1200" b="1" dirty="0">
                <a:solidFill>
                  <a:schemeClr val="bg1"/>
                </a:solidFill>
                <a:latin typeface="Avenir Next" panose="020B0503020202020204" pitchFamily="34" charset="0"/>
                <a:cs typeface="Damascus" pitchFamily="2" charset="-78"/>
              </a:rPr>
              <a:t>Heart</a:t>
            </a:r>
            <a:r>
              <a:rPr lang="en-GB" sz="1200" dirty="0">
                <a:solidFill>
                  <a:schemeClr val="bg1"/>
                </a:solidFill>
                <a:latin typeface="Avenir Next" panose="020B0503020202020204" pitchFamily="34" charset="0"/>
                <a:cs typeface="Damascus" pitchFamily="2" charset="-78"/>
              </a:rPr>
              <a:t>.</a:t>
            </a:r>
            <a:endParaRPr lang="en-GB" sz="1200" b="1" dirty="0">
              <a:solidFill>
                <a:schemeClr val="bg1"/>
              </a:solidFill>
              <a:latin typeface="Avenir Next" panose="020B0503020202020204" pitchFamily="34" charset="0"/>
              <a:cs typeface="Damascus" pitchFamily="2" charset="-78"/>
            </a:endParaRPr>
          </a:p>
          <a:p>
            <a:pPr marL="11113" algn="ctr">
              <a:buSzPct val="200000"/>
            </a:pPr>
            <a:endParaRPr lang="en-GB" sz="1200" dirty="0">
              <a:solidFill>
                <a:schemeClr val="bg1"/>
              </a:solidFill>
              <a:latin typeface="Avenir Next" panose="020B0503020202020204" pitchFamily="34" charset="0"/>
              <a:cs typeface="Damascus" pitchFamily="2" charset="-78"/>
            </a:endParaRPr>
          </a:p>
          <a:p>
            <a:pPr marL="11113" algn="ctr">
              <a:buSzPct val="200000"/>
            </a:pPr>
            <a:r>
              <a:rPr lang="en-GB" sz="1200" dirty="0">
                <a:solidFill>
                  <a:schemeClr val="bg1"/>
                </a:solidFill>
                <a:latin typeface="Avenir Next" panose="020B0503020202020204" pitchFamily="34" charset="0"/>
                <a:cs typeface="Damascus" pitchFamily="2" charset="-78"/>
              </a:rPr>
              <a:t>Experience the clarity of your own true </a:t>
            </a:r>
            <a:r>
              <a:rPr lang="en-GB" sz="1200" b="1" dirty="0">
                <a:solidFill>
                  <a:schemeClr val="bg1"/>
                </a:solidFill>
                <a:latin typeface="Avenir Next" panose="020B0503020202020204" pitchFamily="34" charset="0"/>
                <a:cs typeface="Damascus" pitchFamily="2" charset="-78"/>
              </a:rPr>
              <a:t>awareness.</a:t>
            </a:r>
          </a:p>
        </p:txBody>
      </p:sp>
      <p:pic>
        <p:nvPicPr>
          <p:cNvPr id="23" name="Picture 22" descr="A close up of a logo&#10;&#10;Description automatically generated">
            <a:extLst>
              <a:ext uri="{FF2B5EF4-FFF2-40B4-BE49-F238E27FC236}">
                <a16:creationId xmlns:a16="http://schemas.microsoft.com/office/drawing/2014/main" id="{2A4DC184-88B1-7747-BC5A-F2DFD1FB32FF}"/>
              </a:ext>
            </a:extLst>
          </p:cNvPr>
          <p:cNvPicPr>
            <a:picLocks noChangeAspect="1"/>
          </p:cNvPicPr>
          <p:nvPr/>
        </p:nvPicPr>
        <p:blipFill rotWithShape="1">
          <a:blip r:embed="rId3"/>
          <a:srcRect l="50189"/>
          <a:stretch/>
        </p:blipFill>
        <p:spPr>
          <a:xfrm>
            <a:off x="7460349" y="5321789"/>
            <a:ext cx="1302643" cy="1310506"/>
          </a:xfrm>
          <a:prstGeom prst="rect">
            <a:avLst/>
          </a:prstGeom>
        </p:spPr>
      </p:pic>
      <p:grpSp>
        <p:nvGrpSpPr>
          <p:cNvPr id="10" name="Group 9">
            <a:extLst>
              <a:ext uri="{FF2B5EF4-FFF2-40B4-BE49-F238E27FC236}">
                <a16:creationId xmlns:a16="http://schemas.microsoft.com/office/drawing/2014/main" id="{0DE495DA-A16F-C648-844A-12378784FEBD}"/>
              </a:ext>
            </a:extLst>
          </p:cNvPr>
          <p:cNvGrpSpPr/>
          <p:nvPr/>
        </p:nvGrpSpPr>
        <p:grpSpPr>
          <a:xfrm>
            <a:off x="2933467" y="105445"/>
            <a:ext cx="1399682" cy="1322125"/>
            <a:chOff x="6232997" y="1678876"/>
            <a:chExt cx="1399682" cy="1322125"/>
          </a:xfrm>
        </p:grpSpPr>
        <p:pic>
          <p:nvPicPr>
            <p:cNvPr id="6" name="Picture 5" descr="A black background with a star and a triangle&#10;&#10;Description automatically generated">
              <a:extLst>
                <a:ext uri="{FF2B5EF4-FFF2-40B4-BE49-F238E27FC236}">
                  <a16:creationId xmlns:a16="http://schemas.microsoft.com/office/drawing/2014/main" id="{949CE32D-B08B-33DD-6B07-CF0A39F81616}"/>
                </a:ext>
              </a:extLst>
            </p:cNvPr>
            <p:cNvPicPr>
              <a:picLocks noChangeAspect="1"/>
            </p:cNvPicPr>
            <p:nvPr/>
          </p:nvPicPr>
          <p:blipFill>
            <a:blip r:embed="rId4"/>
            <a:stretch>
              <a:fillRect/>
            </a:stretch>
          </p:blipFill>
          <p:spPr>
            <a:xfrm>
              <a:off x="6232997" y="1678876"/>
              <a:ext cx="1399682" cy="1322125"/>
            </a:xfrm>
            <a:prstGeom prst="rect">
              <a:avLst/>
            </a:prstGeom>
          </p:spPr>
        </p:pic>
        <p:pic>
          <p:nvPicPr>
            <p:cNvPr id="32" name="Picture 31" descr="Shape&#10;&#10;Description automatically generated">
              <a:extLst>
                <a:ext uri="{FF2B5EF4-FFF2-40B4-BE49-F238E27FC236}">
                  <a16:creationId xmlns:a16="http://schemas.microsoft.com/office/drawing/2014/main" id="{E80DA9CD-E9DB-424D-9C02-DA5D9F2BC8D9}"/>
                </a:ext>
              </a:extLst>
            </p:cNvPr>
            <p:cNvPicPr>
              <a:picLocks noChangeAspect="1"/>
            </p:cNvPicPr>
            <p:nvPr/>
          </p:nvPicPr>
          <p:blipFill>
            <a:blip r:embed="rId5"/>
            <a:stretch>
              <a:fillRect/>
            </a:stretch>
          </p:blipFill>
          <p:spPr>
            <a:xfrm>
              <a:off x="6728497" y="2141964"/>
              <a:ext cx="415335" cy="413249"/>
            </a:xfrm>
            <a:prstGeom prst="ellipse">
              <a:avLst/>
            </a:prstGeom>
            <a:solidFill>
              <a:schemeClr val="bg1"/>
            </a:solidFill>
          </p:spPr>
        </p:pic>
      </p:grpSp>
      <p:sp>
        <p:nvSpPr>
          <p:cNvPr id="30" name="TextBox 29">
            <a:extLst>
              <a:ext uri="{FF2B5EF4-FFF2-40B4-BE49-F238E27FC236}">
                <a16:creationId xmlns:a16="http://schemas.microsoft.com/office/drawing/2014/main" id="{18CF64C2-665F-2347-9F09-78FD4AED8719}"/>
              </a:ext>
            </a:extLst>
          </p:cNvPr>
          <p:cNvSpPr txBox="1"/>
          <p:nvPr/>
        </p:nvSpPr>
        <p:spPr>
          <a:xfrm>
            <a:off x="9130567" y="6237333"/>
            <a:ext cx="3035260" cy="511853"/>
          </a:xfrm>
          <a:prstGeom prst="rect">
            <a:avLst/>
          </a:prstGeom>
          <a:solidFill>
            <a:schemeClr val="bg1"/>
          </a:solidFill>
        </p:spPr>
        <p:txBody>
          <a:bodyPr wrap="square" lIns="90000">
            <a:noAutofit/>
          </a:bodyPr>
          <a:lstStyle/>
          <a:p>
            <a:r>
              <a:rPr lang="en-GB" sz="1000" dirty="0">
                <a:latin typeface="Century Gothic" panose="020B0502020202020204" pitchFamily="34" charset="0"/>
                <a:ea typeface="Helvetica Neue" panose="02000503000000020004" pitchFamily="2" charset="0"/>
                <a:cs typeface="Arial Hebrew" pitchFamily="2" charset="-79"/>
              </a:rPr>
              <a:t>Need to chat to Ingrid or Rob about it?</a:t>
            </a:r>
          </a:p>
          <a:p>
            <a:r>
              <a:rPr lang="en-US" sz="1000" dirty="0">
                <a:latin typeface="Century Gothic" panose="020B0502020202020204" pitchFamily="34" charset="0"/>
                <a:cs typeface="Century Gothic"/>
                <a:hlinkClick r:id="rId6"/>
              </a:rPr>
              <a:t>robert@authenticlifecompany.com</a:t>
            </a:r>
            <a:r>
              <a:rPr lang="en-US" sz="1000" dirty="0">
                <a:latin typeface="Century Gothic" panose="020B0502020202020204" pitchFamily="34" charset="0"/>
                <a:cs typeface="Century Gothic"/>
              </a:rPr>
              <a:t> or </a:t>
            </a:r>
            <a:br>
              <a:rPr lang="en-GB" sz="1000" dirty="0">
                <a:latin typeface="Century Gothic" panose="020B0502020202020204" pitchFamily="34" charset="0"/>
                <a:ea typeface="Helvetica Neue" panose="02000503000000020004" pitchFamily="2" charset="0"/>
                <a:cs typeface="Arial Hebrew" pitchFamily="2" charset="-79"/>
              </a:rPr>
            </a:br>
            <a:r>
              <a:rPr lang="en-GB" sz="1000" dirty="0">
                <a:solidFill>
                  <a:srgbClr val="00B0F0"/>
                </a:solidFill>
                <a:latin typeface="Century Gothic" panose="020B0502020202020204" pitchFamily="34" charset="0"/>
                <a:ea typeface="Helvetica Neue" panose="02000503000000020004" pitchFamily="2" charset="0"/>
                <a:cs typeface="Arial Hebrew" pitchFamily="2" charset="-79"/>
                <a:hlinkClick r:id="rId7"/>
              </a:rPr>
              <a:t>https://ingrid-meeting-schedule.as.me/30Min</a:t>
            </a:r>
            <a:endParaRPr lang="en-GB" sz="1000" dirty="0">
              <a:solidFill>
                <a:srgbClr val="00B0F0"/>
              </a:solidFill>
              <a:latin typeface="Century Gothic" panose="020B0502020202020204" pitchFamily="34" charset="0"/>
              <a:ea typeface="Helvetica Neue" panose="02000503000000020004" pitchFamily="2" charset="0"/>
              <a:cs typeface="Arial Hebrew" pitchFamily="2" charset="-79"/>
            </a:endParaRPr>
          </a:p>
        </p:txBody>
      </p:sp>
      <p:sp>
        <p:nvSpPr>
          <p:cNvPr id="11" name="Rounded Rectangle 10">
            <a:hlinkClick r:id="rId8"/>
            <a:extLst>
              <a:ext uri="{FF2B5EF4-FFF2-40B4-BE49-F238E27FC236}">
                <a16:creationId xmlns:a16="http://schemas.microsoft.com/office/drawing/2014/main" id="{E985C21D-02A9-5743-BBC5-E557E034EEE0}"/>
              </a:ext>
            </a:extLst>
          </p:cNvPr>
          <p:cNvSpPr/>
          <p:nvPr/>
        </p:nvSpPr>
        <p:spPr>
          <a:xfrm>
            <a:off x="9167174" y="5841705"/>
            <a:ext cx="2684093" cy="346048"/>
          </a:xfrm>
          <a:prstGeom prst="roundRect">
            <a:avLst/>
          </a:prstGeom>
          <a:solidFill>
            <a:srgbClr val="92D050"/>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lumMod val="75000"/>
                    <a:lumOff val="25000"/>
                  </a:schemeClr>
                </a:solidFill>
                <a:latin typeface="Gurmukhi MN" panose="02020600050405020304" pitchFamily="18" charset="0"/>
                <a:ea typeface="Verdana" panose="020B0604030504040204" pitchFamily="34" charset="0"/>
                <a:cs typeface="Gurmukhi MN" panose="02020600050405020304" pitchFamily="18" charset="0"/>
              </a:rPr>
              <a:t>Click here to book now</a:t>
            </a:r>
          </a:p>
        </p:txBody>
      </p:sp>
      <p:grpSp>
        <p:nvGrpSpPr>
          <p:cNvPr id="9" name="Group 8">
            <a:extLst>
              <a:ext uri="{FF2B5EF4-FFF2-40B4-BE49-F238E27FC236}">
                <a16:creationId xmlns:a16="http://schemas.microsoft.com/office/drawing/2014/main" id="{DA91E8F7-737A-894F-B363-8FA3A27F5A7A}"/>
              </a:ext>
            </a:extLst>
          </p:cNvPr>
          <p:cNvGrpSpPr/>
          <p:nvPr/>
        </p:nvGrpSpPr>
        <p:grpSpPr>
          <a:xfrm>
            <a:off x="9474901" y="2161334"/>
            <a:ext cx="2068639" cy="1021363"/>
            <a:chOff x="9509636" y="2124643"/>
            <a:chExt cx="2068639" cy="1021363"/>
          </a:xfrm>
        </p:grpSpPr>
        <p:pic>
          <p:nvPicPr>
            <p:cNvPr id="36" name="Picture 35" descr="A person smiling for the camera&#10;&#10;Description automatically generated with low confidence">
              <a:extLst>
                <a:ext uri="{FF2B5EF4-FFF2-40B4-BE49-F238E27FC236}">
                  <a16:creationId xmlns:a16="http://schemas.microsoft.com/office/drawing/2014/main" id="{BC8C6501-5FF1-5144-8577-7CFCC88E7BDE}"/>
                </a:ext>
              </a:extLst>
            </p:cNvPr>
            <p:cNvPicPr>
              <a:picLocks noChangeAspect="1"/>
            </p:cNvPicPr>
            <p:nvPr/>
          </p:nvPicPr>
          <p:blipFill rotWithShape="1">
            <a:blip r:embed="rId9"/>
            <a:srcRect l="10285" r="3167" b="18581"/>
            <a:stretch/>
          </p:blipFill>
          <p:spPr>
            <a:xfrm>
              <a:off x="10565673" y="2124643"/>
              <a:ext cx="1012602" cy="1021363"/>
            </a:xfrm>
            <a:prstGeom prst="ellipse">
              <a:avLst/>
            </a:prstGeom>
          </p:spPr>
        </p:pic>
        <p:pic>
          <p:nvPicPr>
            <p:cNvPr id="37" name="Picture 36">
              <a:extLst>
                <a:ext uri="{FF2B5EF4-FFF2-40B4-BE49-F238E27FC236}">
                  <a16:creationId xmlns:a16="http://schemas.microsoft.com/office/drawing/2014/main" id="{FE857724-4E10-8248-9669-A7D668B1416B}"/>
                </a:ext>
              </a:extLst>
            </p:cNvPr>
            <p:cNvPicPr>
              <a:picLocks noChangeAspect="1"/>
            </p:cNvPicPr>
            <p:nvPr/>
          </p:nvPicPr>
          <p:blipFill>
            <a:blip r:embed="rId10">
              <a:extLst>
                <a:ext uri="{BEBA8EAE-BF5A-486C-A8C5-ECC9F3942E4B}">
                  <a14:imgProps xmlns:a14="http://schemas.microsoft.com/office/drawing/2010/main">
                    <a14:imgLayer r:embed="rId11">
                      <a14:imgEffect>
                        <a14:colorTemperature colorTemp="8800"/>
                      </a14:imgEffect>
                    </a14:imgLayer>
                  </a14:imgProps>
                </a:ext>
              </a:extLst>
            </a:blip>
            <a:srcRect l="8605" r="8605"/>
            <a:stretch/>
          </p:blipFill>
          <p:spPr>
            <a:xfrm>
              <a:off x="9509636" y="2124643"/>
              <a:ext cx="1012602" cy="1021363"/>
            </a:xfrm>
            <a:prstGeom prst="ellipse">
              <a:avLst/>
            </a:prstGeom>
          </p:spPr>
        </p:pic>
      </p:grpSp>
      <p:pic>
        <p:nvPicPr>
          <p:cNvPr id="3" name="Picture 2">
            <a:extLst>
              <a:ext uri="{FF2B5EF4-FFF2-40B4-BE49-F238E27FC236}">
                <a16:creationId xmlns:a16="http://schemas.microsoft.com/office/drawing/2014/main" id="{BEB36527-1632-364F-8823-6067CE2B29BF}"/>
              </a:ext>
            </a:extLst>
          </p:cNvPr>
          <p:cNvPicPr>
            <a:picLocks noChangeAspect="1"/>
          </p:cNvPicPr>
          <p:nvPr/>
        </p:nvPicPr>
        <p:blipFill rotWithShape="1">
          <a:blip r:embed="rId12"/>
          <a:srcRect l="4137" t="19881"/>
          <a:stretch/>
        </p:blipFill>
        <p:spPr>
          <a:xfrm>
            <a:off x="4900194" y="2218292"/>
            <a:ext cx="3895862" cy="2503079"/>
          </a:xfrm>
          <a:prstGeom prst="rect">
            <a:avLst/>
          </a:prstGeom>
        </p:spPr>
      </p:pic>
      <p:sp>
        <p:nvSpPr>
          <p:cNvPr id="7" name="Oval 6">
            <a:extLst>
              <a:ext uri="{FF2B5EF4-FFF2-40B4-BE49-F238E27FC236}">
                <a16:creationId xmlns:a16="http://schemas.microsoft.com/office/drawing/2014/main" id="{896DADC2-8E69-7548-82E9-3A53901C9840}"/>
              </a:ext>
            </a:extLst>
          </p:cNvPr>
          <p:cNvSpPr>
            <a:spLocks noChangeAspect="1"/>
          </p:cNvSpPr>
          <p:nvPr/>
        </p:nvSpPr>
        <p:spPr>
          <a:xfrm>
            <a:off x="6719468" y="4205890"/>
            <a:ext cx="211013" cy="216000"/>
          </a:xfrm>
          <a:prstGeom prst="ellipse">
            <a:avLst/>
          </a:prstGeom>
          <a:solidFill>
            <a:srgbClr val="BACC5E"/>
          </a:solidFill>
          <a:ln>
            <a:solidFill>
              <a:srgbClr val="6878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DEE84E89-81FF-8546-8FD7-B705FB784BC0}"/>
              </a:ext>
            </a:extLst>
          </p:cNvPr>
          <p:cNvSpPr>
            <a:spLocks noChangeAspect="1"/>
          </p:cNvSpPr>
          <p:nvPr/>
        </p:nvSpPr>
        <p:spPr>
          <a:xfrm>
            <a:off x="8396452" y="3112914"/>
            <a:ext cx="211013" cy="216000"/>
          </a:xfrm>
          <a:prstGeom prst="ellipse">
            <a:avLst/>
          </a:prstGeom>
          <a:solidFill>
            <a:srgbClr val="BACC5E"/>
          </a:solidFill>
          <a:ln>
            <a:solidFill>
              <a:srgbClr val="6878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45077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3F5B69-960A-0F48-A49F-A1993CFBEB9C}"/>
              </a:ext>
            </a:extLst>
          </p:cNvPr>
          <p:cNvSpPr/>
          <p:nvPr/>
        </p:nvSpPr>
        <p:spPr>
          <a:xfrm>
            <a:off x="10683433" y="5828837"/>
            <a:ext cx="1508567" cy="910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Content Placeholder 3">
            <a:extLst>
              <a:ext uri="{FF2B5EF4-FFF2-40B4-BE49-F238E27FC236}">
                <a16:creationId xmlns:a16="http://schemas.microsoft.com/office/drawing/2014/main" id="{70461DE1-E61E-0D4F-A542-F7E78ABEC41E}"/>
              </a:ext>
            </a:extLst>
          </p:cNvPr>
          <p:cNvSpPr>
            <a:spLocks noGrp="1"/>
          </p:cNvSpPr>
          <p:nvPr>
            <p:ph idx="1"/>
          </p:nvPr>
        </p:nvSpPr>
        <p:spPr>
          <a:xfrm>
            <a:off x="3825620" y="754009"/>
            <a:ext cx="5550347" cy="4755522"/>
          </a:xfrm>
          <a:solidFill>
            <a:schemeClr val="bg1"/>
          </a:solidFill>
        </p:spPr>
        <p:txBody>
          <a:bodyPr lIns="288000" tIns="144000" rIns="144000" anchor="t">
            <a:noAutofit/>
          </a:bodyPr>
          <a:lstStyle/>
          <a:p>
            <a:pPr marL="296863" indent="-285750">
              <a:lnSpc>
                <a:spcPct val="100000"/>
              </a:lnSpc>
              <a:buClr>
                <a:srgbClr val="2B6402"/>
              </a:buClr>
              <a:buSzPct val="80000"/>
              <a:buFont typeface="Wingdings" pitchFamily="2" charset="2"/>
              <a:buChar char="v"/>
            </a:pPr>
            <a:r>
              <a:rPr lang="en-ZA" sz="1400" dirty="0">
                <a:solidFill>
                  <a:schemeClr val="tx1">
                    <a:lumMod val="85000"/>
                    <a:lumOff val="15000"/>
                  </a:schemeClr>
                </a:solidFill>
                <a:latin typeface="Avenir Book" panose="02000503020000020003" pitchFamily="2" charset="0"/>
                <a:cs typeface="Damascus" pitchFamily="2" charset="-78"/>
              </a:rPr>
              <a:t>Discover the meaning of </a:t>
            </a:r>
            <a:r>
              <a:rPr lang="en-ZA" sz="1400" b="1" dirty="0">
                <a:solidFill>
                  <a:schemeClr val="tx1">
                    <a:lumMod val="85000"/>
                    <a:lumOff val="15000"/>
                  </a:schemeClr>
                </a:solidFill>
                <a:latin typeface="Avenir Book" panose="02000503020000020003" pitchFamily="2" charset="0"/>
                <a:cs typeface="Damascus" pitchFamily="2" charset="-78"/>
              </a:rPr>
              <a:t>True Voice </a:t>
            </a:r>
            <a:r>
              <a:rPr lang="en-ZA" sz="1400" dirty="0">
                <a:solidFill>
                  <a:schemeClr val="tx1">
                    <a:lumMod val="85000"/>
                    <a:lumOff val="15000"/>
                  </a:schemeClr>
                </a:solidFill>
                <a:latin typeface="Avenir Book" panose="02000503020000020003" pitchFamily="2" charset="0"/>
                <a:cs typeface="Damascus" pitchFamily="2" charset="-78"/>
              </a:rPr>
              <a:t>in the psychospiritual teachings of Ancient Egypt and in the wisdom traditions that followed.</a:t>
            </a:r>
            <a:endParaRPr lang="en-GB" sz="1400" dirty="0">
              <a:solidFill>
                <a:schemeClr val="tx1">
                  <a:lumMod val="85000"/>
                  <a:lumOff val="15000"/>
                </a:schemeClr>
              </a:solidFill>
              <a:latin typeface="Avenir Book" panose="02000503020000020003" pitchFamily="2" charset="0"/>
              <a:cs typeface="Damascus" pitchFamily="2" charset="-78"/>
            </a:endParaRPr>
          </a:p>
          <a:p>
            <a:pPr marL="296863" indent="-285750">
              <a:lnSpc>
                <a:spcPct val="100000"/>
              </a:lnSpc>
              <a:buClr>
                <a:srgbClr val="2B6402"/>
              </a:buClr>
              <a:buSzPct val="80000"/>
              <a:buFont typeface="Wingdings" pitchFamily="2" charset="2"/>
              <a:buChar char="v"/>
            </a:pPr>
            <a:r>
              <a:rPr lang="en-ZA" sz="1400" dirty="0">
                <a:solidFill>
                  <a:schemeClr val="tx1">
                    <a:lumMod val="85000"/>
                    <a:lumOff val="15000"/>
                  </a:schemeClr>
                </a:solidFill>
                <a:latin typeface="Avenir Book" panose="02000503020000020003" pitchFamily="2" charset="0"/>
                <a:cs typeface="Damascus" pitchFamily="2" charset="-78"/>
              </a:rPr>
              <a:t>Gain the ability to access and facilitate more adaptable self-expression and flow.</a:t>
            </a:r>
          </a:p>
          <a:p>
            <a:pPr marL="296863" indent="-285750">
              <a:lnSpc>
                <a:spcPct val="100000"/>
              </a:lnSpc>
              <a:buClr>
                <a:srgbClr val="2B6402"/>
              </a:buClr>
              <a:buSzPct val="80000"/>
              <a:buFont typeface="Wingdings" pitchFamily="2" charset="2"/>
              <a:buChar char="v"/>
            </a:pPr>
            <a:r>
              <a:rPr lang="en-ZA" sz="1400" dirty="0">
                <a:solidFill>
                  <a:schemeClr val="tx1">
                    <a:lumMod val="85000"/>
                    <a:lumOff val="15000"/>
                  </a:schemeClr>
                </a:solidFill>
                <a:latin typeface="Avenir Book" panose="02000503020000020003" pitchFamily="2" charset="0"/>
                <a:cs typeface="Damascus" pitchFamily="2" charset="-78"/>
              </a:rPr>
              <a:t>Work with the embodied emotional and unconscious instinctual drivers that underly the loss of True Voice using a </a:t>
            </a:r>
            <a:r>
              <a:rPr lang="en-GB" sz="1400" b="1" dirty="0">
                <a:solidFill>
                  <a:schemeClr val="tx1">
                    <a:lumMod val="85000"/>
                    <a:lumOff val="15000"/>
                  </a:schemeClr>
                </a:solidFill>
                <a:latin typeface="Avenir Book" panose="02000503020000020003" pitchFamily="2" charset="0"/>
                <a:cs typeface="Damascus" pitchFamily="2" charset="-78"/>
              </a:rPr>
              <a:t>Trauma-informed Enneagram</a:t>
            </a:r>
            <a:r>
              <a:rPr lang="en-GB" sz="1400" dirty="0">
                <a:solidFill>
                  <a:schemeClr val="tx1">
                    <a:lumMod val="85000"/>
                    <a:lumOff val="15000"/>
                  </a:schemeClr>
                </a:solidFill>
                <a:latin typeface="Avenir Book" panose="02000503020000020003" pitchFamily="2" charset="0"/>
                <a:cs typeface="Damascus" pitchFamily="2" charset="-78"/>
              </a:rPr>
              <a:t> that goes beyond typology. </a:t>
            </a:r>
          </a:p>
          <a:p>
            <a:pPr marL="296863" indent="-285750" algn="l">
              <a:lnSpc>
                <a:spcPct val="100000"/>
              </a:lnSpc>
              <a:buClr>
                <a:srgbClr val="2B6402"/>
              </a:buClr>
              <a:buSzPct val="80000"/>
              <a:buFont typeface="Wingdings" pitchFamily="2" charset="2"/>
              <a:buChar char="v"/>
            </a:pPr>
            <a:r>
              <a:rPr lang="en-GB" sz="1400" dirty="0">
                <a:solidFill>
                  <a:schemeClr val="tx1">
                    <a:lumMod val="85000"/>
                    <a:lumOff val="15000"/>
                  </a:schemeClr>
                </a:solidFill>
                <a:latin typeface="Avenir Book" panose="02000503020000020003" pitchFamily="2" charset="0"/>
                <a:cs typeface="Damascus" pitchFamily="2" charset="-78"/>
              </a:rPr>
              <a:t>Participate in </a:t>
            </a:r>
            <a:r>
              <a:rPr lang="en-GB" sz="1400" b="1" dirty="0">
                <a:solidFill>
                  <a:schemeClr val="tx1">
                    <a:lumMod val="85000"/>
                    <a:lumOff val="15000"/>
                  </a:schemeClr>
                </a:solidFill>
                <a:latin typeface="Avenir Book" panose="02000503020000020003" pitchFamily="2" charset="0"/>
                <a:cs typeface="Damascus" pitchFamily="2" charset="-78"/>
              </a:rPr>
              <a:t>embodied</a:t>
            </a:r>
            <a:r>
              <a:rPr lang="en-GB" sz="1400" dirty="0">
                <a:solidFill>
                  <a:schemeClr val="tx1">
                    <a:lumMod val="85000"/>
                    <a:lumOff val="15000"/>
                  </a:schemeClr>
                </a:solidFill>
                <a:latin typeface="Avenir Book" panose="02000503020000020003" pitchFamily="2" charset="0"/>
                <a:cs typeface="Damascus" pitchFamily="2" charset="-78"/>
              </a:rPr>
              <a:t> True of Voice practices, movement, and creative processes.  </a:t>
            </a:r>
          </a:p>
          <a:p>
            <a:pPr marL="296863" indent="-285750" algn="l">
              <a:lnSpc>
                <a:spcPct val="100000"/>
              </a:lnSpc>
              <a:buClr>
                <a:srgbClr val="2B6402"/>
              </a:buClr>
              <a:buSzPct val="80000"/>
              <a:buFont typeface="Wingdings" pitchFamily="2" charset="2"/>
              <a:buChar char="v"/>
            </a:pPr>
            <a:r>
              <a:rPr lang="en-GB" sz="1400" dirty="0">
                <a:solidFill>
                  <a:schemeClr val="tx1">
                    <a:lumMod val="85000"/>
                    <a:lumOff val="15000"/>
                  </a:schemeClr>
                </a:solidFill>
                <a:latin typeface="Avenir Book" panose="02000503020000020003" pitchFamily="2" charset="0"/>
                <a:cs typeface="Damascus" pitchFamily="2" charset="-78"/>
              </a:rPr>
              <a:t>Gain Enneagram knowledge, wisdom and understanding along with contextually relevant application skills.</a:t>
            </a:r>
          </a:p>
          <a:p>
            <a:pPr marL="296863" indent="-285750" algn="l">
              <a:lnSpc>
                <a:spcPct val="100000"/>
              </a:lnSpc>
              <a:buClr>
                <a:srgbClr val="2B6402"/>
              </a:buClr>
              <a:buSzPct val="80000"/>
              <a:buFont typeface="Wingdings" pitchFamily="2" charset="2"/>
              <a:buChar char="v"/>
            </a:pPr>
            <a:r>
              <a:rPr lang="en-GB" sz="1400" dirty="0">
                <a:solidFill>
                  <a:schemeClr val="tx1">
                    <a:lumMod val="85000"/>
                    <a:lumOff val="15000"/>
                  </a:schemeClr>
                </a:solidFill>
                <a:latin typeface="Avenir Book" panose="02000503020000020003" pitchFamily="2" charset="0"/>
                <a:cs typeface="Damascus" pitchFamily="2" charset="-78"/>
              </a:rPr>
              <a:t>Experience safe and inclusive trauma-informed facilitation for a top-quality learning experience.</a:t>
            </a:r>
          </a:p>
          <a:p>
            <a:pPr marL="296863" indent="-285750" algn="l">
              <a:lnSpc>
                <a:spcPct val="100000"/>
              </a:lnSpc>
              <a:buClr>
                <a:srgbClr val="2B6402"/>
              </a:buClr>
              <a:buSzPct val="80000"/>
              <a:buFont typeface="Wingdings" pitchFamily="2" charset="2"/>
              <a:buChar char="v"/>
            </a:pPr>
            <a:r>
              <a:rPr lang="en-GB" sz="1400" dirty="0">
                <a:solidFill>
                  <a:schemeClr val="tx1">
                    <a:lumMod val="85000"/>
                    <a:lumOff val="15000"/>
                  </a:schemeClr>
                </a:solidFill>
                <a:latin typeface="Avenir Book" panose="02000503020000020003" pitchFamily="2" charset="0"/>
                <a:cs typeface="Damascus" pitchFamily="2" charset="-78"/>
              </a:rPr>
              <a:t>Join a post-programme specialist practitioner learning and collaboration community </a:t>
            </a:r>
          </a:p>
          <a:p>
            <a:pPr>
              <a:lnSpc>
                <a:spcPct val="100000"/>
              </a:lnSpc>
            </a:pPr>
            <a:endParaRPr lang="en-ZA" sz="1400" dirty="0">
              <a:solidFill>
                <a:schemeClr val="tx1">
                  <a:lumMod val="85000"/>
                  <a:lumOff val="15000"/>
                </a:schemeClr>
              </a:solidFill>
              <a:latin typeface="Avenir Book" panose="02000503020000020003" pitchFamily="2" charset="0"/>
              <a:cs typeface="Damascus" pitchFamily="2" charset="-78"/>
            </a:endParaRPr>
          </a:p>
        </p:txBody>
      </p:sp>
      <p:sp>
        <p:nvSpPr>
          <p:cNvPr id="24" name="Rectangle 23">
            <a:extLst>
              <a:ext uri="{FF2B5EF4-FFF2-40B4-BE49-F238E27FC236}">
                <a16:creationId xmlns:a16="http://schemas.microsoft.com/office/drawing/2014/main" id="{D9BA87F4-A584-3E40-8A66-B635C4A79142}"/>
              </a:ext>
            </a:extLst>
          </p:cNvPr>
          <p:cNvSpPr/>
          <p:nvPr/>
        </p:nvSpPr>
        <p:spPr>
          <a:xfrm>
            <a:off x="3895612" y="5514503"/>
            <a:ext cx="5497483" cy="1109526"/>
          </a:xfrm>
          <a:prstGeom prst="rect">
            <a:avLst/>
          </a:prstGeom>
          <a:solidFill>
            <a:srgbClr val="BACC5E"/>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ctr"/>
            <a:r>
              <a:rPr lang="en-ZA" sz="1400" i="1" dirty="0">
                <a:solidFill>
                  <a:schemeClr val="tx1">
                    <a:lumMod val="85000"/>
                    <a:lumOff val="15000"/>
                  </a:schemeClr>
                </a:solidFill>
                <a:latin typeface="Avenir Next" panose="020B0503020202020204" pitchFamily="34" charset="0"/>
              </a:rPr>
              <a:t>Becoming </a:t>
            </a:r>
            <a:r>
              <a:rPr lang="en-GB" sz="1400" b="1" i="1" dirty="0">
                <a:solidFill>
                  <a:schemeClr val="tx1">
                    <a:lumMod val="85000"/>
                    <a:lumOff val="15000"/>
                  </a:schemeClr>
                </a:solidFill>
                <a:latin typeface="Avenir Next" panose="020B0503020202020204" pitchFamily="34" charset="0"/>
              </a:rPr>
              <a:t>True of Voice</a:t>
            </a:r>
            <a:r>
              <a:rPr lang="en-US" sz="1400" b="1" i="1" dirty="0">
                <a:solidFill>
                  <a:schemeClr val="tx1">
                    <a:lumMod val="85000"/>
                    <a:lumOff val="15000"/>
                  </a:schemeClr>
                </a:solidFill>
                <a:latin typeface="Avenir Next" panose="020B0503020202020204" pitchFamily="34" charset="0"/>
              </a:rPr>
              <a:t> </a:t>
            </a:r>
            <a:r>
              <a:rPr lang="en-ZA" sz="1400" i="1" dirty="0">
                <a:solidFill>
                  <a:schemeClr val="tx1">
                    <a:lumMod val="85000"/>
                    <a:lumOff val="15000"/>
                  </a:schemeClr>
                </a:solidFill>
                <a:latin typeface="Avenir Next" panose="020B0503020202020204" pitchFamily="34" charset="0"/>
              </a:rPr>
              <a:t>equips helping professionals with the True of Voice understanding, presence and practices to recover their own True Voices in their lives and their work. </a:t>
            </a:r>
            <a:endParaRPr lang="en-US" altLang="en-US" sz="1400" b="1" i="1" dirty="0">
              <a:solidFill>
                <a:schemeClr val="tx1">
                  <a:lumMod val="85000"/>
                  <a:lumOff val="15000"/>
                </a:schemeClr>
              </a:solidFill>
              <a:latin typeface="Avenir Next" panose="020B0503020202020204" pitchFamily="34" charset="0"/>
            </a:endParaRPr>
          </a:p>
        </p:txBody>
      </p:sp>
      <p:sp>
        <p:nvSpPr>
          <p:cNvPr id="19" name="TextBox 18">
            <a:extLst>
              <a:ext uri="{FF2B5EF4-FFF2-40B4-BE49-F238E27FC236}">
                <a16:creationId xmlns:a16="http://schemas.microsoft.com/office/drawing/2014/main" id="{78C5F8D0-27C4-2242-92DA-5648749A3AFF}"/>
              </a:ext>
            </a:extLst>
          </p:cNvPr>
          <p:cNvSpPr txBox="1"/>
          <p:nvPr/>
        </p:nvSpPr>
        <p:spPr>
          <a:xfrm>
            <a:off x="9674689" y="4856236"/>
            <a:ext cx="2259346" cy="1785104"/>
          </a:xfrm>
          <a:prstGeom prst="rect">
            <a:avLst/>
          </a:prstGeom>
          <a:noFill/>
        </p:spPr>
        <p:txBody>
          <a:bodyPr wrap="square">
            <a:spAutoFit/>
          </a:bodyPr>
          <a:lstStyle>
            <a:defPPr>
              <a:defRPr lang="en-US"/>
            </a:defPPr>
            <a:lvl1pPr algn="ctr">
              <a:defRPr sz="1100" i="1">
                <a:latin typeface="Georgia" panose="02040502050405020303" pitchFamily="18" charset="0"/>
                <a:cs typeface="Arial Hebrew" pitchFamily="2" charset="-79"/>
              </a:defRPr>
            </a:lvl1pPr>
          </a:lstStyle>
          <a:p>
            <a:r>
              <a:rPr lang="en-ZA" dirty="0"/>
              <a:t>“Learning with Ingrid is a brilliant experience. She facilitates deep processes with a deft, light hand and a delightful sense of humour. She creates a safe and challenging learning space, and I have learnt so much about myself and enriched my work.” – Getti M. - Enneagram Coach </a:t>
            </a:r>
          </a:p>
        </p:txBody>
      </p:sp>
      <p:sp>
        <p:nvSpPr>
          <p:cNvPr id="17" name="Rectangle 16">
            <a:extLst>
              <a:ext uri="{FF2B5EF4-FFF2-40B4-BE49-F238E27FC236}">
                <a16:creationId xmlns:a16="http://schemas.microsoft.com/office/drawing/2014/main" id="{B4C7A65E-E808-E048-97D7-208636DFADF1}"/>
              </a:ext>
            </a:extLst>
          </p:cNvPr>
          <p:cNvSpPr/>
          <p:nvPr/>
        </p:nvSpPr>
        <p:spPr>
          <a:xfrm>
            <a:off x="-2" y="0"/>
            <a:ext cx="3596318" cy="6858000"/>
          </a:xfrm>
          <a:prstGeom prst="rect">
            <a:avLst/>
          </a:prstGeom>
          <a:solidFill>
            <a:srgbClr val="1E2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TextBox 25">
            <a:extLst>
              <a:ext uri="{FF2B5EF4-FFF2-40B4-BE49-F238E27FC236}">
                <a16:creationId xmlns:a16="http://schemas.microsoft.com/office/drawing/2014/main" id="{9697C734-EC54-3E4A-B03B-BA4803CBFC7A}"/>
              </a:ext>
            </a:extLst>
          </p:cNvPr>
          <p:cNvSpPr txBox="1"/>
          <p:nvPr/>
        </p:nvSpPr>
        <p:spPr>
          <a:xfrm>
            <a:off x="89240" y="191145"/>
            <a:ext cx="3391700" cy="2677656"/>
          </a:xfrm>
          <a:prstGeom prst="rect">
            <a:avLst/>
          </a:prstGeom>
          <a:noFill/>
        </p:spPr>
        <p:txBody>
          <a:bodyPr wrap="square">
            <a:spAutoFit/>
          </a:bodyPr>
          <a:lstStyle/>
          <a:p>
            <a:pPr marL="52388" algn="ctr"/>
            <a:r>
              <a:rPr lang="en-GB" sz="1200" b="1" dirty="0">
                <a:solidFill>
                  <a:schemeClr val="bg1"/>
                </a:solidFill>
                <a:latin typeface="Baghdad" pitchFamily="2" charset="-78"/>
                <a:cs typeface="Baghdad" pitchFamily="2" charset="-78"/>
              </a:rPr>
              <a:t>MODERN WIDSOM MEETS ANCIENT WISDOM </a:t>
            </a:r>
          </a:p>
          <a:p>
            <a:pPr marL="52388" algn="ctr"/>
            <a:endParaRPr lang="en-GB" sz="1200" b="1" dirty="0">
              <a:solidFill>
                <a:schemeClr val="bg1"/>
              </a:solidFill>
              <a:latin typeface="Baghdad" pitchFamily="2" charset="-78"/>
              <a:cs typeface="Baghdad" pitchFamily="2" charset="-78"/>
            </a:endParaRPr>
          </a:p>
          <a:p>
            <a:pPr marL="223838" indent="-171450" algn="l">
              <a:buFont typeface="Arial" panose="020B0604020202020204" pitchFamily="34" charset="0"/>
              <a:buChar char="•"/>
            </a:pPr>
            <a:r>
              <a:rPr lang="en-GB" sz="1200" dirty="0">
                <a:solidFill>
                  <a:schemeClr val="bg1">
                    <a:lumMod val="95000"/>
                  </a:schemeClr>
                </a:solidFill>
                <a:latin typeface="Baghdad" pitchFamily="2" charset="-78"/>
                <a:cs typeface="Baghdad" pitchFamily="2" charset="-78"/>
              </a:rPr>
              <a:t>This programme’s foundations are built on the Science and Ethics of the </a:t>
            </a:r>
            <a:r>
              <a:rPr lang="en-ZA" sz="1200" b="1" i="1" u="none" strike="noStrike" dirty="0">
                <a:solidFill>
                  <a:schemeClr val="bg1">
                    <a:lumMod val="95000"/>
                  </a:schemeClr>
                </a:solidFill>
                <a:effectLst/>
                <a:latin typeface="Baghdad" pitchFamily="2" charset="-78"/>
                <a:cs typeface="Baghdad" pitchFamily="2" charset="-78"/>
              </a:rPr>
              <a:t>The NeuroAffective Relational Model</a:t>
            </a:r>
            <a:r>
              <a:rPr lang="en-ZA" sz="1200" b="1" i="1" u="none" strike="noStrike" dirty="0">
                <a:solidFill>
                  <a:schemeClr val="bg1"/>
                </a:solidFill>
                <a:effectLst/>
                <a:latin typeface="Baghdad" pitchFamily="2" charset="-78"/>
                <a:cs typeface="Baghdad" pitchFamily="2" charset="-78"/>
              </a:rPr>
              <a:t> (NARM)</a:t>
            </a:r>
            <a:r>
              <a:rPr lang="en-ZA" sz="1200" b="0" i="1" u="none" strike="noStrike" dirty="0">
                <a:solidFill>
                  <a:schemeClr val="bg1">
                    <a:lumMod val="95000"/>
                  </a:schemeClr>
                </a:solidFill>
                <a:effectLst/>
                <a:latin typeface="Baghdad" pitchFamily="2" charset="-78"/>
                <a:cs typeface="Baghdad" pitchFamily="2" charset="-78"/>
              </a:rPr>
              <a:t>  </a:t>
            </a:r>
            <a:r>
              <a:rPr lang="en-ZA" sz="1200" dirty="0">
                <a:solidFill>
                  <a:schemeClr val="bg1">
                    <a:lumMod val="95000"/>
                  </a:schemeClr>
                </a:solidFill>
                <a:latin typeface="Baghdad" pitchFamily="2" charset="-78"/>
                <a:cs typeface="Baghdad" pitchFamily="2" charset="-78"/>
              </a:rPr>
              <a:t>a biopsychosocial approach to understanding personality development, trauma, healing and growth.</a:t>
            </a:r>
          </a:p>
          <a:p>
            <a:pPr marL="52388" algn="ctr"/>
            <a:endParaRPr lang="en-GB" sz="1200" dirty="0">
              <a:solidFill>
                <a:schemeClr val="bg1">
                  <a:lumMod val="95000"/>
                </a:schemeClr>
              </a:solidFill>
              <a:latin typeface="Baghdad" pitchFamily="2" charset="-78"/>
              <a:cs typeface="Baghdad" pitchFamily="2" charset="-78"/>
            </a:endParaRPr>
          </a:p>
          <a:p>
            <a:pPr marL="52388"/>
            <a:r>
              <a:rPr lang="en-GB" sz="1200" b="1" dirty="0">
                <a:solidFill>
                  <a:schemeClr val="bg1">
                    <a:lumMod val="95000"/>
                  </a:schemeClr>
                </a:solidFill>
                <a:latin typeface="Baghdad" pitchFamily="2" charset="-78"/>
                <a:cs typeface="Baghdad" pitchFamily="2" charset="-78"/>
              </a:rPr>
              <a:t>ANCIENT  WISDOM </a:t>
            </a:r>
          </a:p>
          <a:p>
            <a:pPr marL="223838" indent="-171450">
              <a:buFont typeface="Arial" panose="020B0604020202020204" pitchFamily="34" charset="0"/>
              <a:buChar char="•"/>
            </a:pPr>
            <a:r>
              <a:rPr lang="en-GB" sz="1200" dirty="0">
                <a:solidFill>
                  <a:schemeClr val="bg1">
                    <a:lumMod val="95000"/>
                  </a:schemeClr>
                </a:solidFill>
                <a:latin typeface="Baghdad" pitchFamily="2" charset="-78"/>
                <a:cs typeface="Baghdad" pitchFamily="2" charset="-78"/>
              </a:rPr>
              <a:t>Applying perennial Ancient Egyptian Cosmology and Psychospiritual Technologies.</a:t>
            </a:r>
          </a:p>
          <a:p>
            <a:pPr marL="223838" indent="-171450">
              <a:buFont typeface="Arial" panose="020B0604020202020204" pitchFamily="34" charset="0"/>
              <a:buChar char="•"/>
            </a:pPr>
            <a:r>
              <a:rPr lang="en-GB" sz="1200" dirty="0">
                <a:solidFill>
                  <a:schemeClr val="bg1">
                    <a:lumMod val="95000"/>
                  </a:schemeClr>
                </a:solidFill>
                <a:latin typeface="Baghdad" pitchFamily="2" charset="-78"/>
                <a:cs typeface="Baghdad" pitchFamily="2" charset="-78"/>
              </a:rPr>
              <a:t>Hermetic, Kabbalistic and Sufi echoes of the ancient teachings</a:t>
            </a:r>
          </a:p>
        </p:txBody>
      </p:sp>
      <p:pic>
        <p:nvPicPr>
          <p:cNvPr id="27" name="Picture 26" descr="A person smiling for the camera&#10;&#10;Description automatically generated with low confidence">
            <a:extLst>
              <a:ext uri="{FF2B5EF4-FFF2-40B4-BE49-F238E27FC236}">
                <a16:creationId xmlns:a16="http://schemas.microsoft.com/office/drawing/2014/main" id="{CB170DEB-D7A9-0E42-8067-DF360BB7A405}"/>
              </a:ext>
            </a:extLst>
          </p:cNvPr>
          <p:cNvPicPr>
            <a:picLocks noChangeAspect="1"/>
          </p:cNvPicPr>
          <p:nvPr/>
        </p:nvPicPr>
        <p:blipFill rotWithShape="1">
          <a:blip r:embed="rId2"/>
          <a:srcRect l="10285" r="3167" b="18581"/>
          <a:stretch/>
        </p:blipFill>
        <p:spPr>
          <a:xfrm>
            <a:off x="10047766" y="3278598"/>
            <a:ext cx="1513191" cy="1526284"/>
          </a:xfrm>
          <a:prstGeom prst="ellipse">
            <a:avLst/>
          </a:prstGeom>
        </p:spPr>
      </p:pic>
      <p:grpSp>
        <p:nvGrpSpPr>
          <p:cNvPr id="7" name="Group 6">
            <a:extLst>
              <a:ext uri="{FF2B5EF4-FFF2-40B4-BE49-F238E27FC236}">
                <a16:creationId xmlns:a16="http://schemas.microsoft.com/office/drawing/2014/main" id="{5A500950-25C0-E74D-A062-58F6E6B40356}"/>
              </a:ext>
            </a:extLst>
          </p:cNvPr>
          <p:cNvGrpSpPr/>
          <p:nvPr/>
        </p:nvGrpSpPr>
        <p:grpSpPr>
          <a:xfrm>
            <a:off x="729205" y="4740740"/>
            <a:ext cx="2302569" cy="1998254"/>
            <a:chOff x="334627" y="4194251"/>
            <a:chExt cx="2818260" cy="2534035"/>
          </a:xfrm>
        </p:grpSpPr>
        <p:pic>
          <p:nvPicPr>
            <p:cNvPr id="43" name="Picture 42">
              <a:extLst>
                <a:ext uri="{FF2B5EF4-FFF2-40B4-BE49-F238E27FC236}">
                  <a16:creationId xmlns:a16="http://schemas.microsoft.com/office/drawing/2014/main" id="{E4D0765C-55F9-D248-980F-8F813A7486DD}"/>
                </a:ext>
              </a:extLst>
            </p:cNvPr>
            <p:cNvPicPr>
              <a:picLocks noChangeAspect="1"/>
            </p:cNvPicPr>
            <p:nvPr/>
          </p:nvPicPr>
          <p:blipFill rotWithShape="1">
            <a:blip r:embed="rId3"/>
            <a:srcRect l="29753" t="19353" r="27947" b="38546"/>
            <a:stretch/>
          </p:blipFill>
          <p:spPr>
            <a:xfrm>
              <a:off x="516436" y="4434731"/>
              <a:ext cx="2493371" cy="2293555"/>
            </a:xfrm>
            <a:prstGeom prst="rect">
              <a:avLst/>
            </a:prstGeom>
          </p:spPr>
        </p:pic>
        <p:sp>
          <p:nvSpPr>
            <p:cNvPr id="45" name="Triangle 44">
              <a:extLst>
                <a:ext uri="{FF2B5EF4-FFF2-40B4-BE49-F238E27FC236}">
                  <a16:creationId xmlns:a16="http://schemas.microsoft.com/office/drawing/2014/main" id="{F8FFCBA7-2E44-3A4C-A520-08B63B10512F}"/>
                </a:ext>
              </a:extLst>
            </p:cNvPr>
            <p:cNvSpPr/>
            <p:nvPr/>
          </p:nvSpPr>
          <p:spPr>
            <a:xfrm>
              <a:off x="830472" y="4633963"/>
              <a:ext cx="1843054" cy="1432433"/>
            </a:xfrm>
            <a:prstGeom prst="triangl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89C3FC6A-8665-D840-A16B-76DD5054A05E}"/>
                </a:ext>
              </a:extLst>
            </p:cNvPr>
            <p:cNvSpPr txBox="1"/>
            <p:nvPr/>
          </p:nvSpPr>
          <p:spPr>
            <a:xfrm>
              <a:off x="1544651" y="4194251"/>
              <a:ext cx="411730" cy="369332"/>
            </a:xfrm>
            <a:prstGeom prst="rect">
              <a:avLst/>
            </a:prstGeom>
            <a:noFill/>
          </p:spPr>
          <p:txBody>
            <a:bodyPr wrap="square" rtlCol="0">
              <a:spAutoFit/>
            </a:bodyPr>
            <a:lstStyle/>
            <a:p>
              <a:pPr algn="ctr"/>
              <a:r>
                <a:rPr lang="en-GB" dirty="0">
                  <a:solidFill>
                    <a:schemeClr val="bg1"/>
                  </a:solidFill>
                  <a:latin typeface="Gurmukhi MN" panose="02020600050405020304" pitchFamily="18" charset="0"/>
                  <a:cs typeface="Gurmukhi MN" panose="02020600050405020304" pitchFamily="18" charset="0"/>
                </a:rPr>
                <a:t>9</a:t>
              </a:r>
            </a:p>
          </p:txBody>
        </p:sp>
        <p:sp>
          <p:nvSpPr>
            <p:cNvPr id="46" name="TextBox 45">
              <a:extLst>
                <a:ext uri="{FF2B5EF4-FFF2-40B4-BE49-F238E27FC236}">
                  <a16:creationId xmlns:a16="http://schemas.microsoft.com/office/drawing/2014/main" id="{6693556A-999F-9349-8440-5BB55B2E839B}"/>
                </a:ext>
              </a:extLst>
            </p:cNvPr>
            <p:cNvSpPr txBox="1"/>
            <p:nvPr/>
          </p:nvSpPr>
          <p:spPr>
            <a:xfrm>
              <a:off x="2741157" y="5898534"/>
              <a:ext cx="411730" cy="369332"/>
            </a:xfrm>
            <a:prstGeom prst="rect">
              <a:avLst/>
            </a:prstGeom>
            <a:noFill/>
          </p:spPr>
          <p:txBody>
            <a:bodyPr wrap="square" rtlCol="0">
              <a:spAutoFit/>
            </a:bodyPr>
            <a:lstStyle/>
            <a:p>
              <a:pPr algn="ctr"/>
              <a:r>
                <a:rPr lang="en-GB" dirty="0">
                  <a:solidFill>
                    <a:schemeClr val="bg1"/>
                  </a:solidFill>
                  <a:latin typeface="Gurmukhi MN" panose="02020600050405020304" pitchFamily="18" charset="0"/>
                  <a:cs typeface="Gurmukhi MN" panose="02020600050405020304" pitchFamily="18" charset="0"/>
                </a:rPr>
                <a:t>3</a:t>
              </a:r>
            </a:p>
          </p:txBody>
        </p:sp>
        <p:sp>
          <p:nvSpPr>
            <p:cNvPr id="47" name="TextBox 46">
              <a:extLst>
                <a:ext uri="{FF2B5EF4-FFF2-40B4-BE49-F238E27FC236}">
                  <a16:creationId xmlns:a16="http://schemas.microsoft.com/office/drawing/2014/main" id="{B78A0EC9-5AB5-3E45-91DA-ED3888A1C986}"/>
                </a:ext>
              </a:extLst>
            </p:cNvPr>
            <p:cNvSpPr txBox="1"/>
            <p:nvPr/>
          </p:nvSpPr>
          <p:spPr>
            <a:xfrm>
              <a:off x="334627" y="5898534"/>
              <a:ext cx="411730" cy="369332"/>
            </a:xfrm>
            <a:prstGeom prst="rect">
              <a:avLst/>
            </a:prstGeom>
            <a:noFill/>
          </p:spPr>
          <p:txBody>
            <a:bodyPr wrap="square" rtlCol="0">
              <a:spAutoFit/>
            </a:bodyPr>
            <a:lstStyle/>
            <a:p>
              <a:pPr algn="ctr"/>
              <a:r>
                <a:rPr lang="en-GB" dirty="0">
                  <a:solidFill>
                    <a:schemeClr val="bg1"/>
                  </a:solidFill>
                  <a:latin typeface="Gurmukhi MN" panose="02020600050405020304" pitchFamily="18" charset="0"/>
                  <a:cs typeface="Gurmukhi MN" panose="02020600050405020304" pitchFamily="18" charset="0"/>
                </a:rPr>
                <a:t>6</a:t>
              </a:r>
            </a:p>
          </p:txBody>
        </p:sp>
      </p:grpSp>
      <p:sp>
        <p:nvSpPr>
          <p:cNvPr id="48" name="TextBox 47">
            <a:extLst>
              <a:ext uri="{FF2B5EF4-FFF2-40B4-BE49-F238E27FC236}">
                <a16:creationId xmlns:a16="http://schemas.microsoft.com/office/drawing/2014/main" id="{60F3C27C-BF67-824B-A2D7-5FCDE37132DC}"/>
              </a:ext>
            </a:extLst>
          </p:cNvPr>
          <p:cNvSpPr txBox="1"/>
          <p:nvPr/>
        </p:nvSpPr>
        <p:spPr>
          <a:xfrm>
            <a:off x="9653143" y="1844419"/>
            <a:ext cx="2302438" cy="1277273"/>
          </a:xfrm>
          <a:prstGeom prst="rect">
            <a:avLst/>
          </a:prstGeom>
          <a:noFill/>
        </p:spPr>
        <p:txBody>
          <a:bodyPr wrap="square">
            <a:spAutoFit/>
          </a:bodyPr>
          <a:lstStyle/>
          <a:p>
            <a:pPr algn="ctr"/>
            <a:r>
              <a:rPr lang="en-ZA" sz="1100" i="1" dirty="0">
                <a:latin typeface="Georgia" panose="02040502050405020303" pitchFamily="18" charset="0"/>
                <a:cs typeface="Arial Hebrew" pitchFamily="2" charset="-79"/>
              </a:rPr>
              <a:t>“Through his enormous reservoir of Enneagram knowledge Robert has helped me to expand my capability as a coach and greatly supported my own personal growth.” </a:t>
            </a:r>
            <a:r>
              <a:rPr lang="en-ZA" sz="1100" dirty="0">
                <a:latin typeface="Georgia" panose="02040502050405020303" pitchFamily="18" charset="0"/>
                <a:cs typeface="Arial Hebrew" pitchFamily="2" charset="-79"/>
              </a:rPr>
              <a:t>- Andy Caldwell, Founder, CoCreate</a:t>
            </a:r>
          </a:p>
        </p:txBody>
      </p:sp>
      <p:pic>
        <p:nvPicPr>
          <p:cNvPr id="2" name="Picture 1">
            <a:extLst>
              <a:ext uri="{FF2B5EF4-FFF2-40B4-BE49-F238E27FC236}">
                <a16:creationId xmlns:a16="http://schemas.microsoft.com/office/drawing/2014/main" id="{313F1B24-2135-807D-3100-81F93DA5B445}"/>
              </a:ext>
            </a:extLst>
          </p:cNvPr>
          <p:cNvPicPr>
            <a:picLocks noChangeAspect="1"/>
          </p:cNvPicPr>
          <p:nvPr/>
        </p:nvPicPr>
        <p:blipFill>
          <a:blip r:embed="rId4"/>
          <a:srcRect l="8605" r="8605"/>
          <a:stretch/>
        </p:blipFill>
        <p:spPr>
          <a:xfrm>
            <a:off x="10026222" y="262119"/>
            <a:ext cx="1513191" cy="1526284"/>
          </a:xfrm>
          <a:prstGeom prst="ellipse">
            <a:avLst/>
          </a:prstGeom>
        </p:spPr>
      </p:pic>
      <p:sp>
        <p:nvSpPr>
          <p:cNvPr id="21" name="Title 1">
            <a:extLst>
              <a:ext uri="{FF2B5EF4-FFF2-40B4-BE49-F238E27FC236}">
                <a16:creationId xmlns:a16="http://schemas.microsoft.com/office/drawing/2014/main" id="{F5C02617-8E16-1C49-B4EA-865AA00528D0}"/>
              </a:ext>
            </a:extLst>
          </p:cNvPr>
          <p:cNvSpPr>
            <a:spLocks noGrp="1"/>
          </p:cNvSpPr>
          <p:nvPr>
            <p:ph type="title"/>
          </p:nvPr>
        </p:nvSpPr>
        <p:spPr>
          <a:xfrm>
            <a:off x="3679319" y="95203"/>
            <a:ext cx="6393203" cy="693531"/>
          </a:xfrm>
        </p:spPr>
        <p:txBody>
          <a:bodyPr>
            <a:noAutofit/>
          </a:bodyPr>
          <a:lstStyle/>
          <a:p>
            <a:pPr>
              <a:lnSpc>
                <a:spcPct val="100000"/>
              </a:lnSpc>
            </a:pPr>
            <a:r>
              <a:rPr lang="en-GB" sz="3200" cap="none" dirty="0">
                <a:solidFill>
                  <a:schemeClr val="tx1">
                    <a:lumMod val="85000"/>
                    <a:lumOff val="15000"/>
                  </a:schemeClr>
                </a:solidFill>
                <a:latin typeface="Gurmukhi MN" panose="02020600050405020304" pitchFamily="18" charset="0"/>
                <a:ea typeface="Calibri" panose="020F0502020204030204" pitchFamily="34" charset="0"/>
                <a:cs typeface="Gurmukhi MN" panose="02020600050405020304" pitchFamily="18" charset="0"/>
              </a:rPr>
              <a:t>The </a:t>
            </a:r>
            <a:r>
              <a:rPr lang="en-GB" sz="3200" b="1" cap="none" dirty="0">
                <a:solidFill>
                  <a:schemeClr val="tx1"/>
                </a:solidFill>
                <a:latin typeface="Gurmukhi MN" panose="02020600050405020304" pitchFamily="18" charset="0"/>
                <a:cs typeface="Gurmukhi MN" panose="02020600050405020304" pitchFamily="18" charset="0"/>
              </a:rPr>
              <a:t>Enneagram</a:t>
            </a:r>
            <a:r>
              <a:rPr lang="en-GB" sz="3200" cap="none" dirty="0">
                <a:solidFill>
                  <a:schemeClr val="tx1">
                    <a:lumMod val="85000"/>
                    <a:lumOff val="15000"/>
                  </a:schemeClr>
                </a:solidFill>
                <a:latin typeface="Gurmukhi MN" panose="02020600050405020304" pitchFamily="18" charset="0"/>
                <a:cs typeface="Gurmukhi MN" panose="02020600050405020304" pitchFamily="18" charset="0"/>
              </a:rPr>
              <a:t> of </a:t>
            </a:r>
            <a:r>
              <a:rPr lang="en-GB" sz="3200" b="1" cap="none" spc="300" dirty="0">
                <a:solidFill>
                  <a:srgbClr val="BACC5E"/>
                </a:solidFill>
                <a:latin typeface="Gurmukhi MN" panose="02020600050405020304" pitchFamily="18" charset="0"/>
                <a:cs typeface="Gurmukhi MN" panose="02020600050405020304" pitchFamily="18" charset="0"/>
              </a:rPr>
              <a:t>True </a:t>
            </a:r>
            <a:r>
              <a:rPr lang="en-GB" sz="3200" b="1" cap="none" spc="300" dirty="0">
                <a:solidFill>
                  <a:srgbClr val="687858"/>
                </a:solidFill>
                <a:latin typeface="Gurmukhi MN" panose="02020600050405020304" pitchFamily="18" charset="0"/>
                <a:cs typeface="Gurmukhi MN" panose="02020600050405020304" pitchFamily="18" charset="0"/>
              </a:rPr>
              <a:t>Voice</a:t>
            </a:r>
          </a:p>
        </p:txBody>
      </p:sp>
      <p:sp>
        <p:nvSpPr>
          <p:cNvPr id="22" name="TextBox 21">
            <a:extLst>
              <a:ext uri="{FF2B5EF4-FFF2-40B4-BE49-F238E27FC236}">
                <a16:creationId xmlns:a16="http://schemas.microsoft.com/office/drawing/2014/main" id="{0A5DC57A-8FEB-D340-B44E-22B7AE4AFCC3}"/>
              </a:ext>
            </a:extLst>
          </p:cNvPr>
          <p:cNvSpPr txBox="1"/>
          <p:nvPr/>
        </p:nvSpPr>
        <p:spPr>
          <a:xfrm>
            <a:off x="98021" y="2958385"/>
            <a:ext cx="3391700" cy="984885"/>
          </a:xfrm>
          <a:prstGeom prst="rect">
            <a:avLst/>
          </a:prstGeom>
          <a:noFill/>
        </p:spPr>
        <p:txBody>
          <a:bodyPr wrap="square">
            <a:spAutoFit/>
          </a:bodyPr>
          <a:lstStyle/>
          <a:p>
            <a:pPr marL="52388"/>
            <a:r>
              <a:rPr lang="en-GB" sz="1200" b="1" dirty="0">
                <a:solidFill>
                  <a:schemeClr val="bg1"/>
                </a:solidFill>
                <a:latin typeface="Baghdad" pitchFamily="2" charset="-78"/>
                <a:cs typeface="Baghdad" pitchFamily="2" charset="-78"/>
              </a:rPr>
              <a:t>RETREAT INVESTMENT:</a:t>
            </a:r>
          </a:p>
          <a:p>
            <a:pPr marL="52388"/>
            <a:r>
              <a:rPr lang="en-GB" sz="1200" b="1" dirty="0">
                <a:solidFill>
                  <a:schemeClr val="bg1"/>
                </a:solidFill>
                <a:latin typeface="Gurmukhi MN" panose="02020600050405020304" pitchFamily="18" charset="0"/>
                <a:cs typeface="Gurmukhi MN" panose="02020600050405020304" pitchFamily="18" charset="0"/>
              </a:rPr>
              <a:t>Early bird rate until 5 March: $999 / £792</a:t>
            </a:r>
          </a:p>
          <a:p>
            <a:pPr marL="52388"/>
            <a:r>
              <a:rPr lang="en-GB" sz="1200" b="1" dirty="0">
                <a:solidFill>
                  <a:schemeClr val="bg1"/>
                </a:solidFill>
                <a:latin typeface="Gurmukhi MN" panose="02020600050405020304" pitchFamily="18" charset="0"/>
                <a:cs typeface="Gurmukhi MN" panose="02020600050405020304" pitchFamily="18" charset="0"/>
              </a:rPr>
              <a:t>Standard Programme fee: $1062 / £846</a:t>
            </a:r>
          </a:p>
          <a:p>
            <a:pPr marL="52388"/>
            <a:r>
              <a:rPr lang="en-GB" sz="1100" dirty="0">
                <a:solidFill>
                  <a:schemeClr val="bg1"/>
                </a:solidFill>
                <a:latin typeface="Gurmukhi MN" panose="02020600050405020304" pitchFamily="18" charset="0"/>
                <a:cs typeface="Gurmukhi MN" panose="02020600050405020304" pitchFamily="18" charset="0"/>
              </a:rPr>
              <a:t>Enquire about a limited number of partial bursaries for citizens of African countries.</a:t>
            </a:r>
          </a:p>
        </p:txBody>
      </p:sp>
      <p:sp>
        <p:nvSpPr>
          <p:cNvPr id="28" name="TextBox 27">
            <a:extLst>
              <a:ext uri="{FF2B5EF4-FFF2-40B4-BE49-F238E27FC236}">
                <a16:creationId xmlns:a16="http://schemas.microsoft.com/office/drawing/2014/main" id="{6E2F6B82-1C3E-874C-800B-800F47CC2EED}"/>
              </a:ext>
            </a:extLst>
          </p:cNvPr>
          <p:cNvSpPr txBox="1"/>
          <p:nvPr/>
        </p:nvSpPr>
        <p:spPr>
          <a:xfrm>
            <a:off x="0" y="4108188"/>
            <a:ext cx="3596316" cy="553998"/>
          </a:xfrm>
          <a:prstGeom prst="rect">
            <a:avLst/>
          </a:prstGeom>
          <a:noFill/>
        </p:spPr>
        <p:txBody>
          <a:bodyPr wrap="square" lIns="144000" rIns="144000">
            <a:noAutofit/>
          </a:bodyPr>
          <a:lstStyle/>
          <a:p>
            <a:pPr marL="52388" algn="ctr"/>
            <a:r>
              <a:rPr lang="en-GB" sz="1000" i="1" dirty="0">
                <a:solidFill>
                  <a:schemeClr val="bg1"/>
                </a:solidFill>
                <a:latin typeface="Avenir Book" panose="02000503020000020003" pitchFamily="2" charset="0"/>
                <a:cs typeface="Gurmukhi MN" panose="02020600050405020304" pitchFamily="18" charset="0"/>
              </a:rPr>
              <a:t>Delegates will book their own accommodation at rates suited to their individual budgets and personal preferences. Mail us if you would like recommendations!</a:t>
            </a:r>
          </a:p>
        </p:txBody>
      </p:sp>
    </p:spTree>
    <p:extLst>
      <p:ext uri="{BB962C8B-B14F-4D97-AF65-F5344CB8AC3E}">
        <p14:creationId xmlns:p14="http://schemas.microsoft.com/office/powerpoint/2010/main" val="41889975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7D64BB76-C8D5-DC4D-BD5A-DF7F743D539D}"/>
              </a:ext>
            </a:extLst>
          </p:cNvPr>
          <p:cNvSpPr>
            <a:spLocks noGrp="1"/>
          </p:cNvSpPr>
          <p:nvPr>
            <p:ph type="title"/>
          </p:nvPr>
        </p:nvSpPr>
        <p:spPr>
          <a:xfrm>
            <a:off x="180832" y="181866"/>
            <a:ext cx="2879219" cy="367302"/>
          </a:xfrm>
        </p:spPr>
        <p:txBody>
          <a:bodyPr>
            <a:noAutofit/>
          </a:bodyPr>
          <a:lstStyle/>
          <a:p>
            <a:pPr>
              <a:lnSpc>
                <a:spcPct val="100000"/>
              </a:lnSpc>
            </a:pPr>
            <a:r>
              <a:rPr lang="en-GB" b="1" dirty="0">
                <a:solidFill>
                  <a:schemeClr val="bg2">
                    <a:lumMod val="10000"/>
                  </a:schemeClr>
                </a:solidFill>
                <a:latin typeface="Century Gothic" panose="020B0502020202020204" pitchFamily="34" charset="0"/>
                <a:cs typeface="Century Gothic"/>
              </a:rPr>
              <a:t>INGRID HURWITZ</a:t>
            </a:r>
          </a:p>
        </p:txBody>
      </p:sp>
      <p:sp>
        <p:nvSpPr>
          <p:cNvPr id="89" name="Content Placeholder 88"/>
          <p:cNvSpPr>
            <a:spLocks noGrp="1"/>
          </p:cNvSpPr>
          <p:nvPr>
            <p:ph sz="quarter" idx="13"/>
          </p:nvPr>
        </p:nvSpPr>
        <p:spPr>
          <a:xfrm>
            <a:off x="2880992" y="717735"/>
            <a:ext cx="3127776" cy="5469693"/>
          </a:xfrm>
        </p:spPr>
        <p:txBody>
          <a:bodyPr>
            <a:noAutofit/>
          </a:bodyPr>
          <a:lstStyle/>
          <a:p>
            <a:pPr>
              <a:spcBef>
                <a:spcPts val="0"/>
              </a:spcBef>
            </a:pPr>
            <a:r>
              <a:rPr lang="en-US" sz="1100" b="1" dirty="0">
                <a:solidFill>
                  <a:schemeClr val="tx1">
                    <a:lumMod val="65000"/>
                    <a:lumOff val="35000"/>
                  </a:schemeClr>
                </a:solidFill>
                <a:latin typeface="Aharoni" panose="02010803020104030203" pitchFamily="2" charset="-79"/>
                <a:cs typeface="Aharoni" panose="02010803020104030203" pitchFamily="2" charset="-79"/>
              </a:rPr>
              <a:t>CALLING AND BACKGROUND</a:t>
            </a:r>
            <a:br>
              <a:rPr lang="en-US" sz="1100" b="1" dirty="0">
                <a:solidFill>
                  <a:schemeClr val="tx1">
                    <a:lumMod val="65000"/>
                    <a:lumOff val="35000"/>
                  </a:schemeClr>
                </a:solidFill>
                <a:latin typeface="Avenir Book" panose="02000503020000020003" pitchFamily="2" charset="0"/>
                <a:cs typeface="Century Gothic"/>
              </a:rPr>
            </a:br>
            <a:r>
              <a:rPr lang="en-US" sz="1100" dirty="0">
                <a:solidFill>
                  <a:schemeClr val="tx1">
                    <a:lumMod val="65000"/>
                    <a:lumOff val="35000"/>
                  </a:schemeClr>
                </a:solidFill>
                <a:latin typeface="Avenir Book" panose="02000503020000020003" pitchFamily="2" charset="0"/>
                <a:cs typeface="Damascus" pitchFamily="2" charset="-78"/>
              </a:rPr>
              <a:t>IEA-Certified Trauma-Informed Enneagram Coach Accreditation.</a:t>
            </a:r>
            <a:br>
              <a:rPr lang="en-US" sz="1100" dirty="0">
                <a:solidFill>
                  <a:schemeClr val="tx1">
                    <a:lumMod val="65000"/>
                    <a:lumOff val="35000"/>
                  </a:schemeClr>
                </a:solidFill>
                <a:latin typeface="Avenir Book" panose="02000503020000020003" pitchFamily="2" charset="0"/>
                <a:cs typeface="Damascus" pitchFamily="2" charset="-78"/>
              </a:rPr>
            </a:br>
            <a:r>
              <a:rPr lang="en-US" sz="1100" dirty="0">
                <a:solidFill>
                  <a:schemeClr val="tx1">
                    <a:lumMod val="65000"/>
                    <a:lumOff val="35000"/>
                  </a:schemeClr>
                </a:solidFill>
                <a:latin typeface="Avenir Book" panose="02000503020000020003" pitchFamily="2" charset="0"/>
                <a:cs typeface="Damascus" pitchFamily="2" charset="-78"/>
              </a:rPr>
              <a:t>Transformational Learning</a:t>
            </a:r>
          </a:p>
          <a:p>
            <a:pPr>
              <a:spcBef>
                <a:spcPts val="0"/>
              </a:spcBef>
            </a:pPr>
            <a:endParaRPr lang="en-US" sz="1100" dirty="0">
              <a:solidFill>
                <a:schemeClr val="tx1">
                  <a:lumMod val="65000"/>
                  <a:lumOff val="35000"/>
                </a:schemeClr>
              </a:solidFill>
              <a:latin typeface="Avenir Book" panose="02000503020000020003" pitchFamily="2" charset="0"/>
              <a:cs typeface="Century Gothic"/>
            </a:endParaRPr>
          </a:p>
          <a:p>
            <a:pPr>
              <a:spcBef>
                <a:spcPts val="0"/>
              </a:spcBef>
            </a:pPr>
            <a:r>
              <a:rPr lang="en-US" sz="1100" dirty="0">
                <a:solidFill>
                  <a:schemeClr val="tx1">
                    <a:lumMod val="65000"/>
                    <a:lumOff val="35000"/>
                  </a:schemeClr>
                </a:solidFill>
                <a:latin typeface="Avenir Book" panose="02000503020000020003" pitchFamily="2" charset="0"/>
                <a:cs typeface="Century Gothic"/>
              </a:rPr>
              <a:t>I established Takdīr Transformation, now an IEA-Accredited School, in 2015. I take deep joy in my calling to develop helping professionals, coaches, Enneagram practitioners and spiritual leaders to use the Enneagram in profoundly transformational, trauma-informed ways that go far beyond typology.</a:t>
            </a:r>
          </a:p>
          <a:p>
            <a:pPr>
              <a:spcBef>
                <a:spcPts val="0"/>
              </a:spcBef>
            </a:pPr>
            <a:endParaRPr lang="en-US" sz="1100" dirty="0">
              <a:solidFill>
                <a:schemeClr val="tx1">
                  <a:lumMod val="65000"/>
                  <a:lumOff val="35000"/>
                </a:schemeClr>
              </a:solidFill>
              <a:latin typeface="Avenir Book" panose="02000503020000020003" pitchFamily="2" charset="0"/>
              <a:cs typeface="Century Gothic"/>
            </a:endParaRPr>
          </a:p>
          <a:p>
            <a:pPr>
              <a:spcBef>
                <a:spcPts val="0"/>
              </a:spcBef>
            </a:pPr>
            <a:r>
              <a:rPr lang="en-US" sz="1100" dirty="0">
                <a:solidFill>
                  <a:schemeClr val="tx1">
                    <a:lumMod val="65000"/>
                    <a:lumOff val="35000"/>
                  </a:schemeClr>
                </a:solidFill>
                <a:latin typeface="Avenir Book" panose="02000503020000020003" pitchFamily="2" charset="0"/>
                <a:cs typeface="Century Gothic"/>
              </a:rPr>
              <a:t>In my past life I held roles such as Head of Leadership Development, Learning Wellness, Transformation and Sustainability in large corporates, with a golden thread of a focus on learning, change and growth.</a:t>
            </a:r>
          </a:p>
          <a:p>
            <a:pPr>
              <a:spcBef>
                <a:spcPts val="0"/>
              </a:spcBef>
            </a:pPr>
            <a:br>
              <a:rPr lang="en-US" sz="1100" b="1" dirty="0">
                <a:solidFill>
                  <a:schemeClr val="tx1">
                    <a:lumMod val="65000"/>
                    <a:lumOff val="35000"/>
                  </a:schemeClr>
                </a:solidFill>
                <a:latin typeface="Avenir Book" panose="02000503020000020003" pitchFamily="2" charset="0"/>
                <a:cs typeface="Century Gothic"/>
              </a:rPr>
            </a:br>
            <a:r>
              <a:rPr lang="en-US" sz="1100" dirty="0">
                <a:solidFill>
                  <a:schemeClr val="tx1">
                    <a:lumMod val="65000"/>
                    <a:lumOff val="35000"/>
                  </a:schemeClr>
                </a:solidFill>
                <a:latin typeface="Avenir Book" panose="02000503020000020003" pitchFamily="2" charset="0"/>
                <a:cs typeface="Century Gothic"/>
              </a:rPr>
              <a:t>I draw on a lifelong study of embodied psychospiritual transformation to facilitate real-time, experiential self-discovery that happens at many levels deeper than the intellect. Content and processes emerge from a synthesis of  the secrets of ancient wisdom traditions with contemporary Cognitive Science and Traumatology research. </a:t>
            </a:r>
          </a:p>
          <a:p>
            <a:pPr>
              <a:spcBef>
                <a:spcPts val="0"/>
              </a:spcBef>
            </a:pPr>
            <a:endParaRPr lang="en-US" sz="1100" dirty="0">
              <a:solidFill>
                <a:schemeClr val="tx1">
                  <a:lumMod val="65000"/>
                  <a:lumOff val="35000"/>
                </a:schemeClr>
              </a:solidFill>
              <a:latin typeface="Avenir Book" panose="02000503020000020003" pitchFamily="2" charset="0"/>
              <a:cs typeface="Century Gothic"/>
            </a:endParaRPr>
          </a:p>
          <a:p>
            <a:pPr>
              <a:spcBef>
                <a:spcPts val="0"/>
              </a:spcBef>
            </a:pPr>
            <a:r>
              <a:rPr lang="en-US" sz="1100" dirty="0">
                <a:solidFill>
                  <a:schemeClr val="tx1">
                    <a:lumMod val="65000"/>
                    <a:lumOff val="35000"/>
                  </a:schemeClr>
                </a:solidFill>
                <a:latin typeface="Avenir Book" panose="02000503020000020003" pitchFamily="2" charset="0"/>
                <a:cs typeface="Century Gothic"/>
              </a:rPr>
              <a:t>Takdīr programmes are described as “life-changing”. People also love the learning materials provided, and of course the amazing people who come on my courses because they are are drawn to this kind of deeper work. </a:t>
            </a:r>
          </a:p>
          <a:p>
            <a:pPr>
              <a:spcBef>
                <a:spcPts val="0"/>
              </a:spcBef>
            </a:pPr>
            <a:endParaRPr lang="en-US" sz="1100" dirty="0">
              <a:solidFill>
                <a:schemeClr val="tx1">
                  <a:lumMod val="65000"/>
                  <a:lumOff val="35000"/>
                </a:schemeClr>
              </a:solidFill>
              <a:latin typeface="Avenir Book" panose="02000503020000020003" pitchFamily="2" charset="0"/>
              <a:cs typeface="Century Gothic"/>
            </a:endParaRPr>
          </a:p>
          <a:p>
            <a:endParaRPr lang="en-US" sz="1100" dirty="0">
              <a:solidFill>
                <a:schemeClr val="tx1">
                  <a:lumMod val="65000"/>
                  <a:lumOff val="35000"/>
                </a:schemeClr>
              </a:solidFill>
              <a:latin typeface="Avenir Book" panose="02000503020000020003" pitchFamily="2" charset="0"/>
              <a:cs typeface="Century Gothic"/>
            </a:endParaRPr>
          </a:p>
        </p:txBody>
      </p:sp>
      <p:sp>
        <p:nvSpPr>
          <p:cNvPr id="96" name="Content Placeholder 95"/>
          <p:cNvSpPr>
            <a:spLocks noGrp="1"/>
          </p:cNvSpPr>
          <p:nvPr>
            <p:ph sz="quarter" idx="17"/>
          </p:nvPr>
        </p:nvSpPr>
        <p:spPr>
          <a:xfrm>
            <a:off x="3014232" y="6187428"/>
            <a:ext cx="2317659" cy="327158"/>
          </a:xfrm>
        </p:spPr>
        <p:txBody>
          <a:bodyPr>
            <a:noAutofit/>
          </a:bodyPr>
          <a:lstStyle/>
          <a:p>
            <a:r>
              <a:rPr lang="en-US" sz="1050" dirty="0">
                <a:latin typeface="Century Gothic" panose="020B0502020202020204" pitchFamily="34" charset="0"/>
                <a:cs typeface="Century Gothic"/>
              </a:rPr>
              <a:t>Email: </a:t>
            </a:r>
            <a:r>
              <a:rPr lang="en-US" sz="1050" dirty="0">
                <a:latin typeface="Century Gothic" panose="020B0502020202020204" pitchFamily="34" charset="0"/>
                <a:cs typeface="Century Gothic"/>
                <a:hlinkClick r:id="rId3"/>
              </a:rPr>
              <a:t>ingrid@takdir.co.za</a:t>
            </a:r>
            <a:br>
              <a:rPr lang="en-US" sz="1050" dirty="0">
                <a:latin typeface="Century Gothic" panose="020B0502020202020204" pitchFamily="34" charset="0"/>
                <a:cs typeface="Century Gothic"/>
              </a:rPr>
            </a:br>
            <a:br>
              <a:rPr lang="en-US" sz="1050" dirty="0">
                <a:latin typeface="Century Gothic" panose="020B0502020202020204" pitchFamily="34" charset="0"/>
                <a:cs typeface="Century Gothic"/>
              </a:rPr>
            </a:br>
            <a:r>
              <a:rPr lang="en-US" sz="1050" dirty="0">
                <a:latin typeface="Century Gothic" panose="020B0502020202020204" pitchFamily="34" charset="0"/>
                <a:cs typeface="Century Gothic"/>
              </a:rPr>
              <a:t>Web: </a:t>
            </a:r>
            <a:r>
              <a:rPr lang="en-US" sz="1050" dirty="0">
                <a:latin typeface="Century Gothic" panose="020B0502020202020204" pitchFamily="34" charset="0"/>
                <a:cs typeface="Century Gothic"/>
                <a:hlinkClick r:id="rId4"/>
              </a:rPr>
              <a:t>www.takdir.co.za</a:t>
            </a:r>
            <a:endParaRPr lang="en-US" sz="1050" dirty="0">
              <a:latin typeface="Century Gothic" panose="020B0502020202020204" pitchFamily="34" charset="0"/>
              <a:cs typeface="Century Gothic"/>
            </a:endParaRPr>
          </a:p>
        </p:txBody>
      </p:sp>
      <p:sp>
        <p:nvSpPr>
          <p:cNvPr id="28" name="TextBox 27"/>
          <p:cNvSpPr txBox="1"/>
          <p:nvPr/>
        </p:nvSpPr>
        <p:spPr>
          <a:xfrm>
            <a:off x="-1762005" y="5314086"/>
            <a:ext cx="184731" cy="369332"/>
          </a:xfrm>
          <a:prstGeom prst="rect">
            <a:avLst/>
          </a:prstGeom>
          <a:noFill/>
        </p:spPr>
        <p:txBody>
          <a:bodyPr wrap="none" rtlCol="0">
            <a:spAutoFit/>
          </a:bodyPr>
          <a:lstStyle/>
          <a:p>
            <a:endParaRPr lang="en-US" dirty="0">
              <a:latin typeface="Century Gothic" panose="020B0502020202020204" pitchFamily="34" charset="0"/>
            </a:endParaRPr>
          </a:p>
        </p:txBody>
      </p:sp>
      <p:pic>
        <p:nvPicPr>
          <p:cNvPr id="4" name="Picture 3" descr="A person smiling for the camera&#10;&#10;Description automatically generated with low confidence">
            <a:extLst>
              <a:ext uri="{FF2B5EF4-FFF2-40B4-BE49-F238E27FC236}">
                <a16:creationId xmlns:a16="http://schemas.microsoft.com/office/drawing/2014/main" id="{F20DF098-375B-0043-B06F-DAE9D0D785BC}"/>
              </a:ext>
            </a:extLst>
          </p:cNvPr>
          <p:cNvPicPr>
            <a:picLocks noChangeAspect="1"/>
          </p:cNvPicPr>
          <p:nvPr/>
        </p:nvPicPr>
        <p:blipFill rotWithShape="1">
          <a:blip r:embed="rId5"/>
          <a:srcRect l="10285" r="3167" b="18581"/>
          <a:stretch/>
        </p:blipFill>
        <p:spPr>
          <a:xfrm>
            <a:off x="649405" y="681432"/>
            <a:ext cx="1699341" cy="1714045"/>
          </a:xfrm>
          <a:prstGeom prst="ellipse">
            <a:avLst/>
          </a:prstGeom>
        </p:spPr>
      </p:pic>
      <p:sp>
        <p:nvSpPr>
          <p:cNvPr id="17" name="Text Placeholder 83">
            <a:extLst>
              <a:ext uri="{FF2B5EF4-FFF2-40B4-BE49-F238E27FC236}">
                <a16:creationId xmlns:a16="http://schemas.microsoft.com/office/drawing/2014/main" id="{5579CBD5-0E54-3149-A255-4406509C85E8}"/>
              </a:ext>
            </a:extLst>
          </p:cNvPr>
          <p:cNvSpPr txBox="1">
            <a:spLocks/>
          </p:cNvSpPr>
          <p:nvPr/>
        </p:nvSpPr>
        <p:spPr>
          <a:xfrm>
            <a:off x="-28081" y="3696933"/>
            <a:ext cx="3054312" cy="415499"/>
          </a:xfrm>
          <a:prstGeom prst="rect">
            <a:avLst/>
          </a:prstGeom>
        </p:spPr>
        <p:txBody>
          <a:bodyPr vert="horz" lIns="0" tIns="37148" rIns="0" bIns="37148"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Avenir Next LT Pro" panose="020B0504020202020204" pitchFamily="34" charset="0"/>
                <a:ea typeface="+mn-ea"/>
                <a:cs typeface="Quire Sans" panose="020B05020404000200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Quire Sans" panose="020B0502040400020003" pitchFamily="34" charset="0"/>
                <a:ea typeface="+mn-ea"/>
                <a:cs typeface="Quire Sans" panose="020B05020404000200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Quire Sans" panose="020B0502040400020003" pitchFamily="34" charset="0"/>
                <a:ea typeface="+mn-ea"/>
                <a:cs typeface="Quire Sans" panose="020B05020404000200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Quire Sans" panose="020B0502040400020003" pitchFamily="34" charset="0"/>
                <a:ea typeface="+mn-ea"/>
                <a:cs typeface="Quire Sans" panose="020B05020404000200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Quire Sans" panose="020B0502040400020003" pitchFamily="34" charset="0"/>
                <a:ea typeface="+mn-ea"/>
                <a:cs typeface="Quire Sans" panose="020B05020404000200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lnSpc>
                <a:spcPct val="100000"/>
              </a:lnSpc>
            </a:pPr>
            <a:r>
              <a:rPr lang="en-ZA" sz="1100" dirty="0">
                <a:latin typeface="Avenir Next" panose="020B0503020202020204" pitchFamily="34" charset="0"/>
              </a:rPr>
              <a:t>TAKDĪR TRANSFORMATION (IES)</a:t>
            </a:r>
            <a:br>
              <a:rPr lang="en-ZA" sz="1100" dirty="0">
                <a:latin typeface="Avenir Next" panose="020B0503020202020204" pitchFamily="34" charset="0"/>
              </a:rPr>
            </a:br>
            <a:r>
              <a:rPr lang="en-US" sz="1100" b="0" dirty="0">
                <a:latin typeface="Avenir Next" panose="020B0503020202020204" pitchFamily="34" charset="0"/>
                <a:cs typeface="Century Gothic"/>
                <a:hlinkClick r:id="rId4">
                  <a:extLst>
                    <a:ext uri="{A12FA001-AC4F-418D-AE19-62706E023703}">
                      <ahyp:hlinkClr xmlns:ahyp="http://schemas.microsoft.com/office/drawing/2018/hyperlinkcolor" val="tx"/>
                    </a:ext>
                  </a:extLst>
                </a:hlinkClick>
              </a:rPr>
              <a:t>www.takdir.co.za</a:t>
            </a:r>
            <a:endParaRPr lang="en-ZA" sz="1100" b="0" dirty="0">
              <a:latin typeface="Avenir Next" panose="020B0503020202020204" pitchFamily="34" charset="0"/>
            </a:endParaRPr>
          </a:p>
        </p:txBody>
      </p:sp>
      <p:sp>
        <p:nvSpPr>
          <p:cNvPr id="18" name="Content Placeholder 95">
            <a:extLst>
              <a:ext uri="{FF2B5EF4-FFF2-40B4-BE49-F238E27FC236}">
                <a16:creationId xmlns:a16="http://schemas.microsoft.com/office/drawing/2014/main" id="{32FE8C77-4AC1-1941-B1B9-5AF5F2B40E60}"/>
              </a:ext>
            </a:extLst>
          </p:cNvPr>
          <p:cNvSpPr txBox="1">
            <a:spLocks/>
          </p:cNvSpPr>
          <p:nvPr/>
        </p:nvSpPr>
        <p:spPr>
          <a:xfrm>
            <a:off x="-195130" y="6341931"/>
            <a:ext cx="3434711" cy="48159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Quire Sans" panose="020B05020404000200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Quire Sans" panose="020B05020404000200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Quire Sans" panose="020B05020404000200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Quire Sans" panose="020B05020404000200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Quire Sans" panose="020B05020404000200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ZA" sz="1200" dirty="0">
                <a:latin typeface="Avenir Next" panose="020B0503020202020204" pitchFamily="34" charset="0"/>
              </a:rPr>
              <a:t> ©️ </a:t>
            </a:r>
            <a:r>
              <a:rPr lang="en-ZA" sz="800" dirty="0">
                <a:latin typeface="Avenir Next" panose="020B0503020202020204" pitchFamily="34" charset="0"/>
              </a:rPr>
              <a:t>TAKDĪR TRANSFORMATION. </a:t>
            </a:r>
            <a:br>
              <a:rPr lang="en-ZA" sz="800" dirty="0">
                <a:latin typeface="Avenir Next" panose="020B0503020202020204" pitchFamily="34" charset="0"/>
              </a:rPr>
            </a:br>
            <a:r>
              <a:rPr lang="en-GB" sz="800" dirty="0">
                <a:latin typeface="Avenir Next" panose="020B0503020202020204" pitchFamily="34" charset="0"/>
                <a:cs typeface="Century Gothic"/>
              </a:rPr>
              <a:t>Pty (Ltd).</a:t>
            </a:r>
            <a:r>
              <a:rPr lang="en-ZA" sz="800" dirty="0">
                <a:latin typeface="Avenir Next" panose="020B0503020202020204" pitchFamily="34" charset="0"/>
              </a:rPr>
              <a:t> 2015 / 139 769 / 07. </a:t>
            </a:r>
            <a:endParaRPr lang="en-US" sz="1000" dirty="0">
              <a:latin typeface="Avenir Next" panose="020B0503020202020204" pitchFamily="34" charset="0"/>
              <a:cs typeface="Century Gothic"/>
            </a:endParaRPr>
          </a:p>
        </p:txBody>
      </p:sp>
      <p:pic>
        <p:nvPicPr>
          <p:cNvPr id="22" name="Picture 21" descr="Shape, circle&#10;&#10;Description automatically generated">
            <a:extLst>
              <a:ext uri="{FF2B5EF4-FFF2-40B4-BE49-F238E27FC236}">
                <a16:creationId xmlns:a16="http://schemas.microsoft.com/office/drawing/2014/main" id="{D6A24D98-F359-D448-98BD-DF9A77CA4DED}"/>
              </a:ext>
            </a:extLst>
          </p:cNvPr>
          <p:cNvPicPr>
            <a:picLocks noChangeAspect="1"/>
          </p:cNvPicPr>
          <p:nvPr/>
        </p:nvPicPr>
        <p:blipFill>
          <a:blip r:embed="rId6"/>
          <a:stretch>
            <a:fillRect/>
          </a:stretch>
        </p:blipFill>
        <p:spPr>
          <a:xfrm>
            <a:off x="1014409" y="2524248"/>
            <a:ext cx="969333" cy="978308"/>
          </a:xfrm>
          <a:prstGeom prst="ellipse">
            <a:avLst/>
          </a:prstGeom>
        </p:spPr>
      </p:pic>
      <p:pic>
        <p:nvPicPr>
          <p:cNvPr id="23" name="Picture 22" descr="Logo, company name&#10;&#10;Description automatically generated">
            <a:extLst>
              <a:ext uri="{FF2B5EF4-FFF2-40B4-BE49-F238E27FC236}">
                <a16:creationId xmlns:a16="http://schemas.microsoft.com/office/drawing/2014/main" id="{9609E50E-423A-224F-B743-2389E54892B5}"/>
              </a:ext>
            </a:extLst>
          </p:cNvPr>
          <p:cNvPicPr>
            <a:picLocks noChangeAspect="1"/>
          </p:cNvPicPr>
          <p:nvPr/>
        </p:nvPicPr>
        <p:blipFill rotWithShape="1">
          <a:blip r:embed="rId7"/>
          <a:srcRect r="33027"/>
          <a:stretch/>
        </p:blipFill>
        <p:spPr>
          <a:xfrm>
            <a:off x="395039" y="5155274"/>
            <a:ext cx="2208071" cy="1105505"/>
          </a:xfrm>
          <a:prstGeom prst="rect">
            <a:avLst/>
          </a:prstGeom>
        </p:spPr>
      </p:pic>
      <p:sp>
        <p:nvSpPr>
          <p:cNvPr id="24" name="TextBox 23">
            <a:extLst>
              <a:ext uri="{FF2B5EF4-FFF2-40B4-BE49-F238E27FC236}">
                <a16:creationId xmlns:a16="http://schemas.microsoft.com/office/drawing/2014/main" id="{3C357A1F-7ABE-F947-8E80-246C393AFF17}"/>
              </a:ext>
            </a:extLst>
          </p:cNvPr>
          <p:cNvSpPr txBox="1"/>
          <p:nvPr/>
        </p:nvSpPr>
        <p:spPr>
          <a:xfrm>
            <a:off x="318991" y="4243126"/>
            <a:ext cx="2360169" cy="830997"/>
          </a:xfrm>
          <a:prstGeom prst="rect">
            <a:avLst/>
          </a:prstGeom>
          <a:noFill/>
        </p:spPr>
        <p:txBody>
          <a:bodyPr wrap="square">
            <a:spAutoFit/>
          </a:bodyPr>
          <a:lstStyle/>
          <a:p>
            <a:pPr algn="ctr"/>
            <a:r>
              <a:rPr lang="en-ZA" sz="1200" i="1" dirty="0">
                <a:solidFill>
                  <a:schemeClr val="tx1">
                    <a:lumMod val="65000"/>
                    <a:lumOff val="35000"/>
                  </a:schemeClr>
                </a:solidFill>
                <a:latin typeface="Gurmukhi MN" panose="02020600050405020304" pitchFamily="18" charset="0"/>
                <a:cs typeface="Gurmukhi MN" panose="02020600050405020304" pitchFamily="18" charset="0"/>
              </a:rPr>
              <a:t>“We do not think our way into new ways of living. </a:t>
            </a:r>
            <a:br>
              <a:rPr lang="en-ZA" sz="1200" i="1" dirty="0">
                <a:solidFill>
                  <a:schemeClr val="tx1">
                    <a:lumMod val="65000"/>
                    <a:lumOff val="35000"/>
                  </a:schemeClr>
                </a:solidFill>
                <a:latin typeface="Gurmukhi MN" panose="02020600050405020304" pitchFamily="18" charset="0"/>
                <a:cs typeface="Gurmukhi MN" panose="02020600050405020304" pitchFamily="18" charset="0"/>
              </a:rPr>
            </a:br>
            <a:r>
              <a:rPr lang="en-ZA" sz="1200" i="1" dirty="0">
                <a:solidFill>
                  <a:schemeClr val="tx1">
                    <a:lumMod val="65000"/>
                    <a:lumOff val="35000"/>
                  </a:schemeClr>
                </a:solidFill>
                <a:latin typeface="Gurmukhi MN" panose="02020600050405020304" pitchFamily="18" charset="0"/>
                <a:cs typeface="Gurmukhi MN" panose="02020600050405020304" pitchFamily="18" charset="0"/>
              </a:rPr>
              <a:t>We live ourselves into new ways of thinking”</a:t>
            </a:r>
            <a:endParaRPr lang="en-GB" sz="1200" i="1" dirty="0">
              <a:solidFill>
                <a:schemeClr val="tx1">
                  <a:lumMod val="65000"/>
                  <a:lumOff val="35000"/>
                </a:schemeClr>
              </a:solidFill>
              <a:latin typeface="Gurmukhi MN" panose="02020600050405020304" pitchFamily="18" charset="0"/>
              <a:cs typeface="Gurmukhi MN" panose="02020600050405020304" pitchFamily="18" charset="0"/>
            </a:endParaRPr>
          </a:p>
        </p:txBody>
      </p:sp>
      <p:sp>
        <p:nvSpPr>
          <p:cNvPr id="19" name="Rectangle 18">
            <a:extLst>
              <a:ext uri="{FF2B5EF4-FFF2-40B4-BE49-F238E27FC236}">
                <a16:creationId xmlns:a16="http://schemas.microsoft.com/office/drawing/2014/main" id="{9BB81F69-61B8-6348-9BF7-BC70741540FD}"/>
              </a:ext>
            </a:extLst>
          </p:cNvPr>
          <p:cNvSpPr/>
          <p:nvPr/>
        </p:nvSpPr>
        <p:spPr>
          <a:xfrm>
            <a:off x="10683433" y="5947843"/>
            <a:ext cx="1508567" cy="910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a:extLst>
              <a:ext uri="{FF2B5EF4-FFF2-40B4-BE49-F238E27FC236}">
                <a16:creationId xmlns:a16="http://schemas.microsoft.com/office/drawing/2014/main" id="{C3A74674-4E75-FB44-8376-5B66555CA1D8}"/>
              </a:ext>
            </a:extLst>
          </p:cNvPr>
          <p:cNvPicPr>
            <a:picLocks noChangeAspect="1"/>
          </p:cNvPicPr>
          <p:nvPr/>
        </p:nvPicPr>
        <p:blipFill>
          <a:blip r:embed="rId8"/>
          <a:srcRect l="13530" r="13530"/>
          <a:stretch/>
        </p:blipFill>
        <p:spPr>
          <a:xfrm>
            <a:off x="9829503" y="681432"/>
            <a:ext cx="1699341" cy="1714045"/>
          </a:xfrm>
          <a:prstGeom prst="ellipse">
            <a:avLst/>
          </a:prstGeom>
        </p:spPr>
      </p:pic>
      <p:sp>
        <p:nvSpPr>
          <p:cNvPr id="26" name="Text Placeholder 83">
            <a:extLst>
              <a:ext uri="{FF2B5EF4-FFF2-40B4-BE49-F238E27FC236}">
                <a16:creationId xmlns:a16="http://schemas.microsoft.com/office/drawing/2014/main" id="{0D925E48-39D8-8546-8C53-C13DF4CF35F1}"/>
              </a:ext>
            </a:extLst>
          </p:cNvPr>
          <p:cNvSpPr txBox="1">
            <a:spLocks/>
          </p:cNvSpPr>
          <p:nvPr/>
        </p:nvSpPr>
        <p:spPr>
          <a:xfrm>
            <a:off x="9321573" y="3758609"/>
            <a:ext cx="2715201" cy="519123"/>
          </a:xfrm>
          <a:prstGeom prst="rect">
            <a:avLst/>
          </a:prstGeom>
        </p:spPr>
        <p:txBody>
          <a:bodyPr vert="horz" lIns="0" tIns="37148" rIns="0" bIns="37148"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Avenir Next LT Pro" panose="020B0504020202020204" pitchFamily="34" charset="0"/>
                <a:ea typeface="+mn-ea"/>
                <a:cs typeface="Quire Sans" panose="020B05020404000200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Quire Sans" panose="020B0502040400020003" pitchFamily="34" charset="0"/>
                <a:ea typeface="+mn-ea"/>
                <a:cs typeface="Quire Sans" panose="020B05020404000200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Quire Sans" panose="020B0502040400020003" pitchFamily="34" charset="0"/>
                <a:ea typeface="+mn-ea"/>
                <a:cs typeface="Quire Sans" panose="020B05020404000200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Quire Sans" panose="020B0502040400020003" pitchFamily="34" charset="0"/>
                <a:ea typeface="+mn-ea"/>
                <a:cs typeface="Quire Sans" panose="020B05020404000200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Quire Sans" panose="020B0502040400020003" pitchFamily="34" charset="0"/>
                <a:ea typeface="+mn-ea"/>
                <a:cs typeface="Quire Sans" panose="020B05020404000200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lnSpc>
                <a:spcPct val="100000"/>
              </a:lnSpc>
            </a:pPr>
            <a:r>
              <a:rPr lang="en-ZA" sz="1200" dirty="0">
                <a:latin typeface="Avenir Next" panose="020B0503020202020204" pitchFamily="34" charset="0"/>
              </a:rPr>
              <a:t>PESEDJET </a:t>
            </a:r>
            <a:br>
              <a:rPr lang="en-ZA" sz="1200" dirty="0">
                <a:latin typeface="Avenir Next" panose="020B0503020202020204" pitchFamily="34" charset="0"/>
              </a:rPr>
            </a:br>
            <a:r>
              <a:rPr lang="en-ZA" sz="1200" dirty="0">
                <a:latin typeface="Avenir Next" panose="020B0503020202020204" pitchFamily="34" charset="0"/>
              </a:rPr>
              <a:t>The True Nature of the Enneagram</a:t>
            </a:r>
            <a:endParaRPr lang="en-ZA" sz="1200" b="0" dirty="0">
              <a:latin typeface="Avenir Next" panose="020B0503020202020204" pitchFamily="34" charset="0"/>
            </a:endParaRPr>
          </a:p>
        </p:txBody>
      </p:sp>
      <p:sp>
        <p:nvSpPr>
          <p:cNvPr id="27" name="TextBox 26">
            <a:extLst>
              <a:ext uri="{FF2B5EF4-FFF2-40B4-BE49-F238E27FC236}">
                <a16:creationId xmlns:a16="http://schemas.microsoft.com/office/drawing/2014/main" id="{1DC323F1-4FD7-FC49-A06F-9CDA49B6D153}"/>
              </a:ext>
            </a:extLst>
          </p:cNvPr>
          <p:cNvSpPr txBox="1"/>
          <p:nvPr/>
        </p:nvSpPr>
        <p:spPr>
          <a:xfrm>
            <a:off x="9423040" y="5049303"/>
            <a:ext cx="2512266" cy="276999"/>
          </a:xfrm>
          <a:prstGeom prst="rect">
            <a:avLst/>
          </a:prstGeom>
          <a:noFill/>
        </p:spPr>
        <p:txBody>
          <a:bodyPr wrap="square">
            <a:spAutoFit/>
          </a:bodyPr>
          <a:lstStyle/>
          <a:p>
            <a:pPr algn="ctr"/>
            <a:r>
              <a:rPr lang="en-ZA" sz="1200" i="1" dirty="0">
                <a:solidFill>
                  <a:schemeClr val="tx1">
                    <a:lumMod val="65000"/>
                    <a:lumOff val="35000"/>
                  </a:schemeClr>
                </a:solidFill>
                <a:latin typeface="Gurmukhi MN" panose="02020600050405020304" pitchFamily="18" charset="0"/>
                <a:cs typeface="Gurmukhi MN" panose="02020600050405020304" pitchFamily="18" charset="0"/>
              </a:rPr>
              <a:t>Tr. “I know myself in my heart.”</a:t>
            </a:r>
            <a:endParaRPr lang="en-GB" sz="1200" i="1" dirty="0">
              <a:solidFill>
                <a:schemeClr val="tx1">
                  <a:lumMod val="65000"/>
                  <a:lumOff val="35000"/>
                </a:schemeClr>
              </a:solidFill>
              <a:latin typeface="Gurmukhi MN" panose="02020600050405020304" pitchFamily="18" charset="0"/>
              <a:cs typeface="Gurmukhi MN" panose="02020600050405020304" pitchFamily="18" charset="0"/>
            </a:endParaRPr>
          </a:p>
        </p:txBody>
      </p:sp>
      <p:pic>
        <p:nvPicPr>
          <p:cNvPr id="29" name="Picture 28">
            <a:extLst>
              <a:ext uri="{FF2B5EF4-FFF2-40B4-BE49-F238E27FC236}">
                <a16:creationId xmlns:a16="http://schemas.microsoft.com/office/drawing/2014/main" id="{D67D6CC7-42A3-1347-9C0E-F9628E92C835}"/>
              </a:ext>
            </a:extLst>
          </p:cNvPr>
          <p:cNvPicPr>
            <a:picLocks noChangeAspect="1"/>
          </p:cNvPicPr>
          <p:nvPr/>
        </p:nvPicPr>
        <p:blipFill>
          <a:blip r:embed="rId9"/>
          <a:srcRect/>
          <a:stretch/>
        </p:blipFill>
        <p:spPr>
          <a:xfrm>
            <a:off x="9685297" y="5524854"/>
            <a:ext cx="1079500" cy="1079500"/>
          </a:xfrm>
          <a:prstGeom prst="rect">
            <a:avLst/>
          </a:prstGeom>
        </p:spPr>
      </p:pic>
      <p:pic>
        <p:nvPicPr>
          <p:cNvPr id="30" name="Picture 29" descr="A black background with a star and a triangle&#10;&#10;Description automatically generated">
            <a:extLst>
              <a:ext uri="{FF2B5EF4-FFF2-40B4-BE49-F238E27FC236}">
                <a16:creationId xmlns:a16="http://schemas.microsoft.com/office/drawing/2014/main" id="{527A5FA0-2EEF-0349-A398-7349034AE5DA}"/>
              </a:ext>
            </a:extLst>
          </p:cNvPr>
          <p:cNvPicPr>
            <a:picLocks noChangeAspect="1"/>
          </p:cNvPicPr>
          <p:nvPr/>
        </p:nvPicPr>
        <p:blipFill>
          <a:blip r:embed="rId10"/>
          <a:stretch>
            <a:fillRect/>
          </a:stretch>
        </p:blipFill>
        <p:spPr>
          <a:xfrm>
            <a:off x="10182218" y="2677512"/>
            <a:ext cx="993910" cy="938838"/>
          </a:xfrm>
          <a:prstGeom prst="rect">
            <a:avLst/>
          </a:prstGeom>
        </p:spPr>
      </p:pic>
      <p:pic>
        <p:nvPicPr>
          <p:cNvPr id="31" name="Picture 30" descr="A line art of an owl&#10;&#10;Description automatically generated">
            <a:extLst>
              <a:ext uri="{FF2B5EF4-FFF2-40B4-BE49-F238E27FC236}">
                <a16:creationId xmlns:a16="http://schemas.microsoft.com/office/drawing/2014/main" id="{49797659-7FAE-4149-BC37-CF93B1384A1C}"/>
              </a:ext>
            </a:extLst>
          </p:cNvPr>
          <p:cNvPicPr>
            <a:picLocks noChangeAspect="1"/>
          </p:cNvPicPr>
          <p:nvPr/>
        </p:nvPicPr>
        <p:blipFill>
          <a:blip r:embed="rId11">
            <a:extLst>
              <a:ext uri="{BEBA8EAE-BF5A-486C-A8C5-ECC9F3942E4B}">
                <a14:imgProps xmlns:a14="http://schemas.microsoft.com/office/drawing/2010/main">
                  <a14:imgLayer r:embed="rId12">
                    <a14:imgEffect>
                      <a14:saturation sat="0"/>
                    </a14:imgEffect>
                  </a14:imgLayer>
                </a14:imgProps>
              </a:ext>
            </a:extLst>
          </a:blip>
          <a:stretch>
            <a:fillRect/>
          </a:stretch>
        </p:blipFill>
        <p:spPr>
          <a:xfrm>
            <a:off x="9496919" y="4327002"/>
            <a:ext cx="2376090" cy="673030"/>
          </a:xfrm>
          <a:prstGeom prst="rect">
            <a:avLst/>
          </a:prstGeom>
        </p:spPr>
      </p:pic>
      <p:pic>
        <p:nvPicPr>
          <p:cNvPr id="32" name="Picture 31">
            <a:extLst>
              <a:ext uri="{FF2B5EF4-FFF2-40B4-BE49-F238E27FC236}">
                <a16:creationId xmlns:a16="http://schemas.microsoft.com/office/drawing/2014/main" id="{8BB806B1-8545-0B49-AD4F-80DDB5403FDF}"/>
              </a:ext>
            </a:extLst>
          </p:cNvPr>
          <p:cNvPicPr>
            <a:picLocks noChangeAspect="1"/>
          </p:cNvPicPr>
          <p:nvPr/>
        </p:nvPicPr>
        <p:blipFill>
          <a:blip r:embed="rId13"/>
          <a:srcRect/>
          <a:stretch/>
        </p:blipFill>
        <p:spPr>
          <a:xfrm>
            <a:off x="10855785" y="5524854"/>
            <a:ext cx="1079500" cy="1079500"/>
          </a:xfrm>
          <a:prstGeom prst="rect">
            <a:avLst/>
          </a:prstGeom>
        </p:spPr>
      </p:pic>
      <p:sp>
        <p:nvSpPr>
          <p:cNvPr id="34" name="Content Placeholder 88">
            <a:extLst>
              <a:ext uri="{FF2B5EF4-FFF2-40B4-BE49-F238E27FC236}">
                <a16:creationId xmlns:a16="http://schemas.microsoft.com/office/drawing/2014/main" id="{0F78F208-996D-AD4A-BD3A-A6CAA5F3A87A}"/>
              </a:ext>
            </a:extLst>
          </p:cNvPr>
          <p:cNvSpPr txBox="1">
            <a:spLocks/>
          </p:cNvSpPr>
          <p:nvPr/>
        </p:nvSpPr>
        <p:spPr>
          <a:xfrm>
            <a:off x="6099756" y="717737"/>
            <a:ext cx="3209146" cy="54696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1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0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0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0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0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r>
              <a:rPr lang="en-US" sz="1100" b="1" dirty="0">
                <a:solidFill>
                  <a:schemeClr val="tx1">
                    <a:lumMod val="65000"/>
                    <a:lumOff val="35000"/>
                  </a:schemeClr>
                </a:solidFill>
                <a:latin typeface="Aharoni" panose="02010803020104030203" pitchFamily="2" charset="-79"/>
                <a:cs typeface="Aharoni" panose="02010803020104030203" pitchFamily="2" charset="-79"/>
              </a:rPr>
              <a:t>CALLING AND BACKGROUND</a:t>
            </a:r>
            <a:br>
              <a:rPr lang="en-US" sz="1100" b="1" dirty="0">
                <a:solidFill>
                  <a:schemeClr val="tx1">
                    <a:lumMod val="65000"/>
                    <a:lumOff val="35000"/>
                  </a:schemeClr>
                </a:solidFill>
                <a:latin typeface="Avenir Book" panose="02000503020000020003" pitchFamily="2" charset="0"/>
                <a:cs typeface="Century Gothic"/>
              </a:rPr>
            </a:br>
            <a:r>
              <a:rPr lang="en-US" sz="1100" dirty="0">
                <a:solidFill>
                  <a:schemeClr val="tx1">
                    <a:lumMod val="65000"/>
                    <a:lumOff val="35000"/>
                  </a:schemeClr>
                </a:solidFill>
                <a:latin typeface="Avenir Book" panose="02000503020000020003" pitchFamily="2" charset="0"/>
                <a:cs typeface="Damascus" pitchFamily="2" charset="-78"/>
              </a:rPr>
              <a:t>Enneagram-grounded Personal Development</a:t>
            </a:r>
            <a:br>
              <a:rPr lang="en-US" sz="1100" dirty="0">
                <a:solidFill>
                  <a:schemeClr val="tx1">
                    <a:lumMod val="65000"/>
                    <a:lumOff val="35000"/>
                  </a:schemeClr>
                </a:solidFill>
                <a:latin typeface="Avenir Book" panose="02000503020000020003" pitchFamily="2" charset="0"/>
                <a:cs typeface="Damascus" pitchFamily="2" charset="-78"/>
              </a:rPr>
            </a:br>
            <a:r>
              <a:rPr lang="en-US" sz="1100" dirty="0">
                <a:solidFill>
                  <a:schemeClr val="tx1">
                    <a:lumMod val="65000"/>
                    <a:lumOff val="35000"/>
                  </a:schemeClr>
                </a:solidFill>
                <a:latin typeface="Avenir Book" panose="02000503020000020003" pitchFamily="2" charset="0"/>
                <a:cs typeface="Damascus" pitchFamily="2" charset="-78"/>
              </a:rPr>
              <a:t>Executive Coaching</a:t>
            </a:r>
            <a:br>
              <a:rPr lang="en-US" sz="1100" dirty="0">
                <a:solidFill>
                  <a:schemeClr val="tx1">
                    <a:lumMod val="65000"/>
                    <a:lumOff val="35000"/>
                  </a:schemeClr>
                </a:solidFill>
                <a:latin typeface="Avenir Book" panose="02000503020000020003" pitchFamily="2" charset="0"/>
                <a:cs typeface="Damascus" pitchFamily="2" charset="-78"/>
              </a:rPr>
            </a:br>
            <a:r>
              <a:rPr lang="en-US" sz="1100" dirty="0">
                <a:solidFill>
                  <a:schemeClr val="tx1">
                    <a:lumMod val="65000"/>
                    <a:lumOff val="35000"/>
                  </a:schemeClr>
                </a:solidFill>
                <a:latin typeface="Avenir Book" panose="02000503020000020003" pitchFamily="2" charset="0"/>
                <a:cs typeface="Damascus" pitchFamily="2" charset="-78"/>
              </a:rPr>
              <a:t>Ancient Egyptian Metaphysics and Hermeticism </a:t>
            </a:r>
          </a:p>
          <a:p>
            <a:r>
              <a:rPr lang="en-US" sz="1100" dirty="0">
                <a:solidFill>
                  <a:schemeClr val="tx1">
                    <a:lumMod val="65000"/>
                    <a:lumOff val="35000"/>
                  </a:schemeClr>
                </a:solidFill>
                <a:latin typeface="Avenir Book" panose="02000503020000020003" pitchFamily="2" charset="0"/>
                <a:cs typeface="Century Gothic"/>
              </a:rPr>
              <a:t>I am a transformational coach who helps clients to love living life by decoding their personality 'operating system’ to find their True Voice. </a:t>
            </a:r>
          </a:p>
          <a:p>
            <a:r>
              <a:rPr lang="en-US" sz="1100" dirty="0">
                <a:solidFill>
                  <a:schemeClr val="tx1">
                    <a:lumMod val="65000"/>
                    <a:lumOff val="35000"/>
                  </a:schemeClr>
                </a:solidFill>
                <a:latin typeface="Avenir Book" panose="02000503020000020003" pitchFamily="2" charset="0"/>
                <a:cs typeface="Century Gothic"/>
              </a:rPr>
              <a:t>As Founder of the Authentic Life Company, I have been instrumental in guiding people from all over the world towards discovering their personal truth as the keystone to establishing success, as they experience and define it, in leadership, career and life.</a:t>
            </a:r>
          </a:p>
          <a:p>
            <a:r>
              <a:rPr lang="en-US" sz="1100" dirty="0">
                <a:solidFill>
                  <a:schemeClr val="tx1">
                    <a:lumMod val="65000"/>
                    <a:lumOff val="35000"/>
                  </a:schemeClr>
                </a:solidFill>
                <a:latin typeface="Avenir Book" panose="02000503020000020003" pitchFamily="2" charset="0"/>
                <a:cs typeface="Century Gothic"/>
              </a:rPr>
              <a:t>My mission is to partner with people to help them develop a genuine, emotionally connected and purposeful mode of being human that integrates meaningful life and purposeful work.</a:t>
            </a:r>
          </a:p>
          <a:p>
            <a:r>
              <a:rPr lang="en-US" sz="1100" dirty="0">
                <a:solidFill>
                  <a:schemeClr val="tx1">
                    <a:lumMod val="65000"/>
                    <a:lumOff val="35000"/>
                  </a:schemeClr>
                </a:solidFill>
                <a:latin typeface="Avenir Book" panose="02000503020000020003" pitchFamily="2" charset="0"/>
                <a:cs typeface="Century Gothic"/>
              </a:rPr>
              <a:t>I am an International Enneagram Association Accredited Professional, a Professional Certified Coach (PCC) with the International Coach Federation, an Accredited Practitioner of the iEQ9 Integrative Enneagram, and a Fellow of the Royal Society of Arts, a London-based global network of change-makers enabling people, places and the planet to flourish in harmony.</a:t>
            </a:r>
          </a:p>
          <a:p>
            <a:r>
              <a:rPr lang="en-US" sz="1100" dirty="0">
                <a:solidFill>
                  <a:schemeClr val="tx1">
                    <a:lumMod val="65000"/>
                    <a:lumOff val="35000"/>
                  </a:schemeClr>
                </a:solidFill>
                <a:latin typeface="Avenir Book" panose="02000503020000020003" pitchFamily="2" charset="0"/>
                <a:cs typeface="Century Gothic"/>
              </a:rPr>
              <a:t>I am a lifelong student of Ancient Egyptian Cosmology and Spiritual Technologies.</a:t>
            </a:r>
          </a:p>
        </p:txBody>
      </p:sp>
      <p:sp>
        <p:nvSpPr>
          <p:cNvPr id="36" name="Content Placeholder 95">
            <a:extLst>
              <a:ext uri="{FF2B5EF4-FFF2-40B4-BE49-F238E27FC236}">
                <a16:creationId xmlns:a16="http://schemas.microsoft.com/office/drawing/2014/main" id="{7C9BC076-810E-2F47-BF54-2996EEFD251B}"/>
              </a:ext>
            </a:extLst>
          </p:cNvPr>
          <p:cNvSpPr txBox="1">
            <a:spLocks/>
          </p:cNvSpPr>
          <p:nvPr/>
        </p:nvSpPr>
        <p:spPr>
          <a:xfrm>
            <a:off x="6204030" y="6187428"/>
            <a:ext cx="2953525" cy="56561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1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0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0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0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0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r>
              <a:rPr lang="en-US" sz="1050" dirty="0">
                <a:latin typeface="Century Gothic" panose="020B0502020202020204" pitchFamily="34" charset="0"/>
                <a:cs typeface="Century Gothic"/>
              </a:rPr>
              <a:t>Email: </a:t>
            </a:r>
            <a:r>
              <a:rPr lang="en-US" sz="1050" dirty="0">
                <a:latin typeface="Century Gothic" panose="020B0502020202020204" pitchFamily="34" charset="0"/>
                <a:cs typeface="Century Gothic"/>
                <a:hlinkClick r:id="rId14"/>
              </a:rPr>
              <a:t>robert@authenticlifecompany.com</a:t>
            </a:r>
            <a:br>
              <a:rPr lang="en-US" sz="1050" dirty="0">
                <a:latin typeface="Century Gothic" panose="020B0502020202020204" pitchFamily="34" charset="0"/>
                <a:cs typeface="Century Gothic"/>
              </a:rPr>
            </a:br>
            <a:br>
              <a:rPr lang="en-US" sz="1050" dirty="0">
                <a:latin typeface="Century Gothic" panose="020B0502020202020204" pitchFamily="34" charset="0"/>
                <a:cs typeface="Century Gothic"/>
              </a:rPr>
            </a:br>
            <a:r>
              <a:rPr lang="en-US" sz="1050" dirty="0">
                <a:latin typeface="Century Gothic" panose="020B0502020202020204" pitchFamily="34" charset="0"/>
                <a:cs typeface="Century Gothic"/>
              </a:rPr>
              <a:t>Web: </a:t>
            </a:r>
            <a:r>
              <a:rPr lang="en-US" sz="1050" dirty="0">
                <a:latin typeface="Century Gothic" panose="020B0502020202020204" pitchFamily="34" charset="0"/>
                <a:cs typeface="Century Gothic"/>
                <a:hlinkClick r:id="rId15"/>
              </a:rPr>
              <a:t>www.authenticlifecompany.com</a:t>
            </a:r>
            <a:endParaRPr lang="en-US" sz="1050" dirty="0">
              <a:latin typeface="Century Gothic" panose="020B0502020202020204" pitchFamily="34" charset="0"/>
              <a:cs typeface="Century Gothic"/>
            </a:endParaRPr>
          </a:p>
        </p:txBody>
      </p:sp>
      <p:sp>
        <p:nvSpPr>
          <p:cNvPr id="38" name="TextBox 37">
            <a:extLst>
              <a:ext uri="{FF2B5EF4-FFF2-40B4-BE49-F238E27FC236}">
                <a16:creationId xmlns:a16="http://schemas.microsoft.com/office/drawing/2014/main" id="{123E32F2-F251-7F4A-B96A-348A41CA9C03}"/>
              </a:ext>
            </a:extLst>
          </p:cNvPr>
          <p:cNvSpPr txBox="1"/>
          <p:nvPr/>
        </p:nvSpPr>
        <p:spPr>
          <a:xfrm>
            <a:off x="2880992" y="251081"/>
            <a:ext cx="6369480" cy="307777"/>
          </a:xfrm>
          <a:prstGeom prst="rect">
            <a:avLst/>
          </a:prstGeom>
          <a:noFill/>
        </p:spPr>
        <p:txBody>
          <a:bodyPr wrap="square">
            <a:spAutoFit/>
          </a:bodyPr>
          <a:lstStyle/>
          <a:p>
            <a:r>
              <a:rPr lang="en-GB" sz="1400" i="1" dirty="0">
                <a:latin typeface="Gurmukhi MN" panose="02020600050405020304" pitchFamily="18" charset="0"/>
                <a:cs typeface="Gurmukhi MN" panose="02020600050405020304" pitchFamily="18" charset="0"/>
              </a:rPr>
              <a:t>“I love that you two are working together!”  </a:t>
            </a:r>
            <a:r>
              <a:rPr lang="en-GB" sz="1400" dirty="0">
                <a:latin typeface="Gurmukhi MN" panose="02020600050405020304" pitchFamily="18" charset="0"/>
                <a:cs typeface="Gurmukhi MN" panose="02020600050405020304" pitchFamily="18" charset="0"/>
              </a:rPr>
              <a:t>- Russ Hudson</a:t>
            </a:r>
          </a:p>
        </p:txBody>
      </p:sp>
      <p:sp>
        <p:nvSpPr>
          <p:cNvPr id="39" name="Title 1">
            <a:extLst>
              <a:ext uri="{FF2B5EF4-FFF2-40B4-BE49-F238E27FC236}">
                <a16:creationId xmlns:a16="http://schemas.microsoft.com/office/drawing/2014/main" id="{BBBBD1CE-1D6E-004F-96F1-DB7262422695}"/>
              </a:ext>
            </a:extLst>
          </p:cNvPr>
          <p:cNvSpPr txBox="1">
            <a:spLocks/>
          </p:cNvSpPr>
          <p:nvPr/>
        </p:nvSpPr>
        <p:spPr>
          <a:xfrm>
            <a:off x="9157555" y="181866"/>
            <a:ext cx="2879219" cy="36730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400" kern="1200" cap="all" baseline="0">
                <a:blipFill>
                  <a:blip r:embed="rId16">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r">
              <a:lnSpc>
                <a:spcPct val="100000"/>
              </a:lnSpc>
            </a:pPr>
            <a:r>
              <a:rPr lang="en-GB" b="1" dirty="0">
                <a:solidFill>
                  <a:schemeClr val="bg2">
                    <a:lumMod val="10000"/>
                  </a:schemeClr>
                </a:solidFill>
                <a:latin typeface="Century Gothic" panose="020B0502020202020204" pitchFamily="34" charset="0"/>
                <a:cs typeface="Century Gothic"/>
              </a:rPr>
              <a:t>Robert HUTCHINSON</a:t>
            </a:r>
          </a:p>
        </p:txBody>
      </p:sp>
    </p:spTree>
    <p:extLst>
      <p:ext uri="{BB962C8B-B14F-4D97-AF65-F5344CB8AC3E}">
        <p14:creationId xmlns:p14="http://schemas.microsoft.com/office/powerpoint/2010/main" val="136322086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Yellow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{4211C8C3-EE10-BD4E-918F-EA6EF87BAF48}tf10001070_mac</Template>
  <TotalTime>36528</TotalTime>
  <Words>1187</Words>
  <Application>Microsoft Office PowerPoint</Application>
  <PresentationFormat>Widescreen</PresentationFormat>
  <Paragraphs>91</Paragraphs>
  <Slides>3</Slides>
  <Notes>1</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3</vt:i4>
      </vt:variant>
    </vt:vector>
  </HeadingPairs>
  <TitlesOfParts>
    <vt:vector size="20" baseType="lpstr">
      <vt:lpstr>Aharoni</vt:lpstr>
      <vt:lpstr>Al Nile</vt:lpstr>
      <vt:lpstr>Arial</vt:lpstr>
      <vt:lpstr>Avenir Book</vt:lpstr>
      <vt:lpstr>Avenir Next</vt:lpstr>
      <vt:lpstr>Baghdad</vt:lpstr>
      <vt:lpstr>Calibri</vt:lpstr>
      <vt:lpstr>Century Gothic</vt:lpstr>
      <vt:lpstr>Georgia</vt:lpstr>
      <vt:lpstr>Gurmukhi MN</vt:lpstr>
      <vt:lpstr>Merriweather</vt:lpstr>
      <vt:lpstr>Rockwell</vt:lpstr>
      <vt:lpstr>Rockwell Condensed</vt:lpstr>
      <vt:lpstr>Rockwell Extra Bold</vt:lpstr>
      <vt:lpstr>Verdana</vt:lpstr>
      <vt:lpstr>Wingdings</vt:lpstr>
      <vt:lpstr>Wood Type</vt:lpstr>
      <vt:lpstr>The Enneagram of  True Voice</vt:lpstr>
      <vt:lpstr>The Enneagram of True Voice</vt:lpstr>
      <vt:lpstr>INGRID HURWITZ</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Ingrid Hurwitz</dc:creator>
  <cp:lastModifiedBy>Angela Scott</cp:lastModifiedBy>
  <cp:revision>275</cp:revision>
  <dcterms:created xsi:type="dcterms:W3CDTF">2021-10-24T12:21:38Z</dcterms:created>
  <dcterms:modified xsi:type="dcterms:W3CDTF">2024-02-06T10:31:00Z</dcterms:modified>
</cp:coreProperties>
</file>